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8" r:id="rId2"/>
    <p:sldId id="297" r:id="rId3"/>
    <p:sldId id="280" r:id="rId4"/>
    <p:sldId id="299" r:id="rId5"/>
    <p:sldId id="302" r:id="rId6"/>
    <p:sldId id="301" r:id="rId7"/>
    <p:sldId id="308" r:id="rId8"/>
    <p:sldId id="306" r:id="rId9"/>
    <p:sldId id="303" r:id="rId10"/>
    <p:sldId id="307" r:id="rId11"/>
    <p:sldId id="288" r:id="rId12"/>
    <p:sldId id="309" r:id="rId13"/>
  </p:sldIdLst>
  <p:sldSz cx="8280400" cy="6480175"/>
  <p:notesSz cx="6858000" cy="9144000"/>
  <p:defaultTextStyle>
    <a:defPPr>
      <a:defRPr lang="it-IT"/>
    </a:defPPr>
    <a:lvl1pPr algn="l" defTabSz="842963" rtl="0" fontAlgn="base">
      <a:spcBef>
        <a:spcPct val="0"/>
      </a:spcBef>
      <a:spcAft>
        <a:spcPct val="0"/>
      </a:spcAft>
      <a:defRPr sz="1700" kern="1200">
        <a:solidFill>
          <a:schemeClr val="tx1"/>
        </a:solidFill>
        <a:latin typeface="Arial" charset="0"/>
        <a:ea typeface="+mn-ea"/>
        <a:cs typeface="+mn-cs"/>
      </a:defRPr>
    </a:lvl1pPr>
    <a:lvl2pPr marL="420688" indent="36513" algn="l" defTabSz="842963" rtl="0" fontAlgn="base">
      <a:spcBef>
        <a:spcPct val="0"/>
      </a:spcBef>
      <a:spcAft>
        <a:spcPct val="0"/>
      </a:spcAft>
      <a:defRPr sz="1700" kern="1200">
        <a:solidFill>
          <a:schemeClr val="tx1"/>
        </a:solidFill>
        <a:latin typeface="Arial" charset="0"/>
        <a:ea typeface="+mn-ea"/>
        <a:cs typeface="+mn-cs"/>
      </a:defRPr>
    </a:lvl2pPr>
    <a:lvl3pPr marL="842963" indent="71438" algn="l" defTabSz="842963" rtl="0" fontAlgn="base">
      <a:spcBef>
        <a:spcPct val="0"/>
      </a:spcBef>
      <a:spcAft>
        <a:spcPct val="0"/>
      </a:spcAft>
      <a:defRPr sz="1700" kern="1200">
        <a:solidFill>
          <a:schemeClr val="tx1"/>
        </a:solidFill>
        <a:latin typeface="Arial" charset="0"/>
        <a:ea typeface="+mn-ea"/>
        <a:cs typeface="+mn-cs"/>
      </a:defRPr>
    </a:lvl3pPr>
    <a:lvl4pPr marL="1263650" indent="107950" algn="l" defTabSz="842963" rtl="0" fontAlgn="base">
      <a:spcBef>
        <a:spcPct val="0"/>
      </a:spcBef>
      <a:spcAft>
        <a:spcPct val="0"/>
      </a:spcAft>
      <a:defRPr sz="1700" kern="1200">
        <a:solidFill>
          <a:schemeClr val="tx1"/>
        </a:solidFill>
        <a:latin typeface="Arial" charset="0"/>
        <a:ea typeface="+mn-ea"/>
        <a:cs typeface="+mn-cs"/>
      </a:defRPr>
    </a:lvl4pPr>
    <a:lvl5pPr marL="1685925" indent="142875" algn="l" defTabSz="842963" rtl="0" fontAlgn="base">
      <a:spcBef>
        <a:spcPct val="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zione predefinita" id="{2459ED33-AC58-4FDC-9092-82533ACE012B}">
          <p14:sldIdLst>
            <p14:sldId id="278"/>
            <p14:sldId id="297"/>
            <p14:sldId id="280"/>
            <p14:sldId id="299"/>
            <p14:sldId id="302"/>
            <p14:sldId id="301"/>
            <p14:sldId id="308"/>
            <p14:sldId id="306"/>
            <p14:sldId id="303"/>
            <p14:sldId id="307"/>
            <p14:sldId id="288"/>
          </p14:sldIdLst>
        </p14:section>
        <p14:section name="Sezione senza titolo" id="{15EBE025-97DE-422F-915D-A41710F33D49}">
          <p14:sldIdLst>
            <p14:sldId id="309"/>
          </p14:sldIdLst>
        </p14:section>
      </p14:sectionLst>
    </p:ext>
    <p:ext uri="{EFAFB233-063F-42B5-8137-9DF3F51BA10A}">
      <p15:sldGuideLst xmlns:p15="http://schemas.microsoft.com/office/powerpoint/2012/main">
        <p15:guide id="1" orient="horz" pos="2041">
          <p15:clr>
            <a:srgbClr val="A4A3A4"/>
          </p15:clr>
        </p15:guide>
        <p15:guide id="2" pos="2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47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6" autoAdjust="0"/>
    <p:restoredTop sz="86393" autoAdjust="0"/>
  </p:normalViewPr>
  <p:slideViewPr>
    <p:cSldViewPr>
      <p:cViewPr varScale="1">
        <p:scale>
          <a:sx n="50" d="100"/>
          <a:sy n="50" d="100"/>
        </p:scale>
        <p:origin x="40" y="124"/>
      </p:cViewPr>
      <p:guideLst>
        <p:guide orient="horz" pos="2041"/>
        <p:guide pos="260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4CB29-5CA0-43F6-968C-52C8669AD7D4}" type="datetimeFigureOut">
              <a:rPr lang="it-IT" smtClean="0"/>
              <a:t>24/10/2017</a:t>
            </a:fld>
            <a:endParaRPr lang="it-IT"/>
          </a:p>
        </p:txBody>
      </p:sp>
      <p:sp>
        <p:nvSpPr>
          <p:cNvPr id="4" name="Segnaposto immagine diapositiva 3"/>
          <p:cNvSpPr>
            <a:spLocks noGrp="1" noRot="1" noChangeAspect="1"/>
          </p:cNvSpPr>
          <p:nvPr>
            <p:ph type="sldImg" idx="2"/>
          </p:nvPr>
        </p:nvSpPr>
        <p:spPr>
          <a:xfrm>
            <a:off x="1457325" y="1143000"/>
            <a:ext cx="394335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5FA7B-9270-48E3-B3DC-D5C9B0AF588E}" type="slidenum">
              <a:rPr lang="it-IT" smtClean="0"/>
              <a:t>‹N›</a:t>
            </a:fld>
            <a:endParaRPr lang="it-IT"/>
          </a:p>
        </p:txBody>
      </p:sp>
    </p:spTree>
    <p:extLst>
      <p:ext uri="{BB962C8B-B14F-4D97-AF65-F5344CB8AC3E}">
        <p14:creationId xmlns:p14="http://schemas.microsoft.com/office/powerpoint/2010/main" val="2421623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935FA7B-9270-48E3-B3DC-D5C9B0AF588E}" type="slidenum">
              <a:rPr lang="it-IT" smtClean="0"/>
              <a:t>1</a:t>
            </a:fld>
            <a:endParaRPr lang="it-IT"/>
          </a:p>
        </p:txBody>
      </p:sp>
    </p:spTree>
    <p:extLst>
      <p:ext uri="{BB962C8B-B14F-4D97-AF65-F5344CB8AC3E}">
        <p14:creationId xmlns:p14="http://schemas.microsoft.com/office/powerpoint/2010/main" val="212084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935FA7B-9270-48E3-B3DC-D5C9B0AF588E}" type="slidenum">
              <a:rPr lang="it-IT" smtClean="0"/>
              <a:t>10</a:t>
            </a:fld>
            <a:endParaRPr lang="it-IT"/>
          </a:p>
        </p:txBody>
      </p:sp>
    </p:spTree>
    <p:extLst>
      <p:ext uri="{BB962C8B-B14F-4D97-AF65-F5344CB8AC3E}">
        <p14:creationId xmlns:p14="http://schemas.microsoft.com/office/powerpoint/2010/main" val="571685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935FA7B-9270-48E3-B3DC-D5C9B0AF588E}" type="slidenum">
              <a:rPr lang="it-IT" smtClean="0"/>
              <a:t>11</a:t>
            </a:fld>
            <a:endParaRPr lang="it-IT"/>
          </a:p>
        </p:txBody>
      </p:sp>
    </p:spTree>
    <p:extLst>
      <p:ext uri="{BB962C8B-B14F-4D97-AF65-F5344CB8AC3E}">
        <p14:creationId xmlns:p14="http://schemas.microsoft.com/office/powerpoint/2010/main" val="341820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935FA7B-9270-48E3-B3DC-D5C9B0AF588E}" type="slidenum">
              <a:rPr lang="it-IT" smtClean="0"/>
              <a:t>2</a:t>
            </a:fld>
            <a:endParaRPr lang="it-IT"/>
          </a:p>
        </p:txBody>
      </p:sp>
    </p:spTree>
    <p:extLst>
      <p:ext uri="{BB962C8B-B14F-4D97-AF65-F5344CB8AC3E}">
        <p14:creationId xmlns:p14="http://schemas.microsoft.com/office/powerpoint/2010/main" val="12400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935FA7B-9270-48E3-B3DC-D5C9B0AF588E}" type="slidenum">
              <a:rPr lang="it-IT" smtClean="0"/>
              <a:t>3</a:t>
            </a:fld>
            <a:endParaRPr lang="it-IT"/>
          </a:p>
        </p:txBody>
      </p:sp>
    </p:spTree>
    <p:extLst>
      <p:ext uri="{BB962C8B-B14F-4D97-AF65-F5344CB8AC3E}">
        <p14:creationId xmlns:p14="http://schemas.microsoft.com/office/powerpoint/2010/main" val="207422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935FA7B-9270-48E3-B3DC-D5C9B0AF588E}" type="slidenum">
              <a:rPr lang="it-IT" smtClean="0"/>
              <a:t>4</a:t>
            </a:fld>
            <a:endParaRPr lang="it-IT"/>
          </a:p>
        </p:txBody>
      </p:sp>
    </p:spTree>
    <p:extLst>
      <p:ext uri="{BB962C8B-B14F-4D97-AF65-F5344CB8AC3E}">
        <p14:creationId xmlns:p14="http://schemas.microsoft.com/office/powerpoint/2010/main" val="284317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935FA7B-9270-48E3-B3DC-D5C9B0AF588E}" type="slidenum">
              <a:rPr lang="it-IT" smtClean="0"/>
              <a:t>5</a:t>
            </a:fld>
            <a:endParaRPr lang="it-IT"/>
          </a:p>
        </p:txBody>
      </p:sp>
    </p:spTree>
    <p:extLst>
      <p:ext uri="{BB962C8B-B14F-4D97-AF65-F5344CB8AC3E}">
        <p14:creationId xmlns:p14="http://schemas.microsoft.com/office/powerpoint/2010/main" val="148795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935FA7B-9270-48E3-B3DC-D5C9B0AF588E}" type="slidenum">
              <a:rPr lang="it-IT" smtClean="0"/>
              <a:t>6</a:t>
            </a:fld>
            <a:endParaRPr lang="it-IT"/>
          </a:p>
        </p:txBody>
      </p:sp>
    </p:spTree>
    <p:extLst>
      <p:ext uri="{BB962C8B-B14F-4D97-AF65-F5344CB8AC3E}">
        <p14:creationId xmlns:p14="http://schemas.microsoft.com/office/powerpoint/2010/main" val="60472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935FA7B-9270-48E3-B3DC-D5C9B0AF588E}" type="slidenum">
              <a:rPr lang="it-IT" smtClean="0"/>
              <a:t>7</a:t>
            </a:fld>
            <a:endParaRPr lang="it-IT"/>
          </a:p>
        </p:txBody>
      </p:sp>
    </p:spTree>
    <p:extLst>
      <p:ext uri="{BB962C8B-B14F-4D97-AF65-F5344CB8AC3E}">
        <p14:creationId xmlns:p14="http://schemas.microsoft.com/office/powerpoint/2010/main" val="82136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935FA7B-9270-48E3-B3DC-D5C9B0AF588E}" type="slidenum">
              <a:rPr lang="it-IT" smtClean="0"/>
              <a:t>8</a:t>
            </a:fld>
            <a:endParaRPr lang="it-IT"/>
          </a:p>
        </p:txBody>
      </p:sp>
    </p:spTree>
    <p:extLst>
      <p:ext uri="{BB962C8B-B14F-4D97-AF65-F5344CB8AC3E}">
        <p14:creationId xmlns:p14="http://schemas.microsoft.com/office/powerpoint/2010/main" val="352437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935FA7B-9270-48E3-B3DC-D5C9B0AF588E}" type="slidenum">
              <a:rPr lang="it-IT" smtClean="0"/>
              <a:t>9</a:t>
            </a:fld>
            <a:endParaRPr lang="it-IT"/>
          </a:p>
        </p:txBody>
      </p:sp>
    </p:spTree>
    <p:extLst>
      <p:ext uri="{BB962C8B-B14F-4D97-AF65-F5344CB8AC3E}">
        <p14:creationId xmlns:p14="http://schemas.microsoft.com/office/powerpoint/2010/main" val="993023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21030" y="2013055"/>
            <a:ext cx="7038340" cy="1389038"/>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242060" y="3672099"/>
            <a:ext cx="5796280" cy="1656045"/>
          </a:xfrm>
        </p:spPr>
        <p:txBody>
          <a:bodyPr/>
          <a:lstStyle>
            <a:lvl1pPr marL="0" indent="0" algn="ctr">
              <a:buNone/>
              <a:defRPr>
                <a:solidFill>
                  <a:schemeClr val="tx1">
                    <a:tint val="75000"/>
                  </a:schemeClr>
                </a:solidFill>
              </a:defRPr>
            </a:lvl1pPr>
            <a:lvl2pPr marL="421721" indent="0" algn="ctr">
              <a:buNone/>
              <a:defRPr>
                <a:solidFill>
                  <a:schemeClr val="tx1">
                    <a:tint val="75000"/>
                  </a:schemeClr>
                </a:solidFill>
              </a:defRPr>
            </a:lvl2pPr>
            <a:lvl3pPr marL="843443" indent="0" algn="ctr">
              <a:buNone/>
              <a:defRPr>
                <a:solidFill>
                  <a:schemeClr val="tx1">
                    <a:tint val="75000"/>
                  </a:schemeClr>
                </a:solidFill>
              </a:defRPr>
            </a:lvl3pPr>
            <a:lvl4pPr marL="1265164" indent="0" algn="ctr">
              <a:buNone/>
              <a:defRPr>
                <a:solidFill>
                  <a:schemeClr val="tx1">
                    <a:tint val="75000"/>
                  </a:schemeClr>
                </a:solidFill>
              </a:defRPr>
            </a:lvl4pPr>
            <a:lvl5pPr marL="1686885" indent="0" algn="ctr">
              <a:buNone/>
              <a:defRPr>
                <a:solidFill>
                  <a:schemeClr val="tx1">
                    <a:tint val="75000"/>
                  </a:schemeClr>
                </a:solidFill>
              </a:defRPr>
            </a:lvl5pPr>
            <a:lvl6pPr marL="2108606" indent="0" algn="ctr">
              <a:buNone/>
              <a:defRPr>
                <a:solidFill>
                  <a:schemeClr val="tx1">
                    <a:tint val="75000"/>
                  </a:schemeClr>
                </a:solidFill>
              </a:defRPr>
            </a:lvl6pPr>
            <a:lvl7pPr marL="2530328" indent="0" algn="ctr">
              <a:buNone/>
              <a:defRPr>
                <a:solidFill>
                  <a:schemeClr val="tx1">
                    <a:tint val="75000"/>
                  </a:schemeClr>
                </a:solidFill>
              </a:defRPr>
            </a:lvl7pPr>
            <a:lvl8pPr marL="2952049" indent="0" algn="ctr">
              <a:buNone/>
              <a:defRPr>
                <a:solidFill>
                  <a:schemeClr val="tx1">
                    <a:tint val="75000"/>
                  </a:schemeClr>
                </a:solidFill>
              </a:defRPr>
            </a:lvl8pPr>
            <a:lvl9pPr marL="337377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98FCCDC1-75A1-4269-B9CE-DFC25F0A62D8}" type="datetime1">
              <a:rPr lang="it-IT" smtClean="0"/>
              <a:t>24/10/2017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4C90351-1E8F-4F26-B2B1-5F002BD7A4ED}"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8393AD3-2D08-471E-811B-B0C3C98816C7}" type="datetime1">
              <a:rPr lang="it-IT" smtClean="0"/>
              <a:t>24/10/2017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E97466F-1D9C-4176-B1A8-5F0CFA020852}"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03290" y="259508"/>
            <a:ext cx="1863090" cy="5529149"/>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14020" y="259508"/>
            <a:ext cx="5451263" cy="552914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5EFEC51-FEBE-448B-B1E0-AFE26E66E484}" type="datetime1">
              <a:rPr lang="it-IT" smtClean="0"/>
              <a:t>24/10/2017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E67A07-A5DB-4A62-8E07-2163DA0F905B}"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7C0316E-C35B-4360-A32B-C5C09BB72505}" type="datetime1">
              <a:rPr lang="it-IT" smtClean="0"/>
              <a:t>24/10/2017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8D996AC-CE11-4008-8D44-1FEDE1C11329}"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54095" y="4164113"/>
            <a:ext cx="7038340" cy="1287035"/>
          </a:xfrm>
        </p:spPr>
        <p:txBody>
          <a:bodyPr anchor="t"/>
          <a:lstStyle>
            <a:lvl1pPr algn="l">
              <a:defRPr sz="37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654095" y="2746575"/>
            <a:ext cx="7038340" cy="1417538"/>
          </a:xfrm>
        </p:spPr>
        <p:txBody>
          <a:bodyPr anchor="b"/>
          <a:lstStyle>
            <a:lvl1pPr marL="0" indent="0">
              <a:buNone/>
              <a:defRPr sz="1800">
                <a:solidFill>
                  <a:schemeClr val="tx1">
                    <a:tint val="75000"/>
                  </a:schemeClr>
                </a:solidFill>
              </a:defRPr>
            </a:lvl1pPr>
            <a:lvl2pPr marL="421721" indent="0">
              <a:buNone/>
              <a:defRPr sz="1700">
                <a:solidFill>
                  <a:schemeClr val="tx1">
                    <a:tint val="75000"/>
                  </a:schemeClr>
                </a:solidFill>
              </a:defRPr>
            </a:lvl2pPr>
            <a:lvl3pPr marL="843443" indent="0">
              <a:buNone/>
              <a:defRPr sz="1500">
                <a:solidFill>
                  <a:schemeClr val="tx1">
                    <a:tint val="75000"/>
                  </a:schemeClr>
                </a:solidFill>
              </a:defRPr>
            </a:lvl3pPr>
            <a:lvl4pPr marL="1265164" indent="0">
              <a:buNone/>
              <a:defRPr sz="1300">
                <a:solidFill>
                  <a:schemeClr val="tx1">
                    <a:tint val="75000"/>
                  </a:schemeClr>
                </a:solidFill>
              </a:defRPr>
            </a:lvl4pPr>
            <a:lvl5pPr marL="1686885" indent="0">
              <a:buNone/>
              <a:defRPr sz="1300">
                <a:solidFill>
                  <a:schemeClr val="tx1">
                    <a:tint val="75000"/>
                  </a:schemeClr>
                </a:solidFill>
              </a:defRPr>
            </a:lvl5pPr>
            <a:lvl6pPr marL="2108606" indent="0">
              <a:buNone/>
              <a:defRPr sz="1300">
                <a:solidFill>
                  <a:schemeClr val="tx1">
                    <a:tint val="75000"/>
                  </a:schemeClr>
                </a:solidFill>
              </a:defRPr>
            </a:lvl6pPr>
            <a:lvl7pPr marL="2530328" indent="0">
              <a:buNone/>
              <a:defRPr sz="1300">
                <a:solidFill>
                  <a:schemeClr val="tx1">
                    <a:tint val="75000"/>
                  </a:schemeClr>
                </a:solidFill>
              </a:defRPr>
            </a:lvl7pPr>
            <a:lvl8pPr marL="2952049" indent="0">
              <a:buNone/>
              <a:defRPr sz="1300">
                <a:solidFill>
                  <a:schemeClr val="tx1">
                    <a:tint val="75000"/>
                  </a:schemeClr>
                </a:solidFill>
              </a:defRPr>
            </a:lvl8pPr>
            <a:lvl9pPr marL="3373770" indent="0">
              <a:buNone/>
              <a:defRPr sz="13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01CD9F0-FBCB-4A1C-B0B9-090B91F38E00}" type="datetime1">
              <a:rPr lang="it-IT" smtClean="0"/>
              <a:t>24/10/2017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EC5D8D8-E56D-43A3-ACF5-D23135EA52E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14020" y="1512041"/>
            <a:ext cx="3657177" cy="4276616"/>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09203" y="1512041"/>
            <a:ext cx="3657177" cy="4276616"/>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0F18D29-FF25-4838-A50D-06A5BC9B73E9}" type="datetime1">
              <a:rPr lang="it-IT" smtClean="0"/>
              <a:t>24/10/2017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DEFAF85-F3C9-4943-8534-273DC3D1D058}"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14020" y="1450540"/>
            <a:ext cx="3658615" cy="604516"/>
          </a:xfrm>
        </p:spPr>
        <p:txBody>
          <a:bodyPr anchor="b"/>
          <a:lstStyle>
            <a:lvl1pPr marL="0" indent="0">
              <a:buNone/>
              <a:defRPr sz="2200" b="1"/>
            </a:lvl1pPr>
            <a:lvl2pPr marL="421721" indent="0">
              <a:buNone/>
              <a:defRPr sz="1800" b="1"/>
            </a:lvl2pPr>
            <a:lvl3pPr marL="843443" indent="0">
              <a:buNone/>
              <a:defRPr sz="1700" b="1"/>
            </a:lvl3pPr>
            <a:lvl4pPr marL="1265164" indent="0">
              <a:buNone/>
              <a:defRPr sz="1500" b="1"/>
            </a:lvl4pPr>
            <a:lvl5pPr marL="1686885" indent="0">
              <a:buNone/>
              <a:defRPr sz="1500" b="1"/>
            </a:lvl5pPr>
            <a:lvl6pPr marL="2108606" indent="0">
              <a:buNone/>
              <a:defRPr sz="1500" b="1"/>
            </a:lvl6pPr>
            <a:lvl7pPr marL="2530328" indent="0">
              <a:buNone/>
              <a:defRPr sz="1500" b="1"/>
            </a:lvl7pPr>
            <a:lvl8pPr marL="2952049" indent="0">
              <a:buNone/>
              <a:defRPr sz="1500" b="1"/>
            </a:lvl8pPr>
            <a:lvl9pPr marL="3373770" indent="0">
              <a:buNone/>
              <a:defRPr sz="15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14020" y="2055056"/>
            <a:ext cx="3658615" cy="3733601"/>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206329" y="1450540"/>
            <a:ext cx="3660052" cy="604516"/>
          </a:xfrm>
        </p:spPr>
        <p:txBody>
          <a:bodyPr anchor="b"/>
          <a:lstStyle>
            <a:lvl1pPr marL="0" indent="0">
              <a:buNone/>
              <a:defRPr sz="2200" b="1"/>
            </a:lvl1pPr>
            <a:lvl2pPr marL="421721" indent="0">
              <a:buNone/>
              <a:defRPr sz="1800" b="1"/>
            </a:lvl2pPr>
            <a:lvl3pPr marL="843443" indent="0">
              <a:buNone/>
              <a:defRPr sz="1700" b="1"/>
            </a:lvl3pPr>
            <a:lvl4pPr marL="1265164" indent="0">
              <a:buNone/>
              <a:defRPr sz="1500" b="1"/>
            </a:lvl4pPr>
            <a:lvl5pPr marL="1686885" indent="0">
              <a:buNone/>
              <a:defRPr sz="1500" b="1"/>
            </a:lvl5pPr>
            <a:lvl6pPr marL="2108606" indent="0">
              <a:buNone/>
              <a:defRPr sz="1500" b="1"/>
            </a:lvl6pPr>
            <a:lvl7pPr marL="2530328" indent="0">
              <a:buNone/>
              <a:defRPr sz="1500" b="1"/>
            </a:lvl7pPr>
            <a:lvl8pPr marL="2952049" indent="0">
              <a:buNone/>
              <a:defRPr sz="1500" b="1"/>
            </a:lvl8pPr>
            <a:lvl9pPr marL="3373770" indent="0">
              <a:buNone/>
              <a:defRPr sz="15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206329" y="2055056"/>
            <a:ext cx="3660052" cy="3733601"/>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B64BCAD-9050-4CD5-86CE-2240BFFCD5D6}" type="datetime1">
              <a:rPr lang="it-IT" smtClean="0"/>
              <a:t>24/10/2017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9EA1409-6C99-4131-9284-E844A92FF477}"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112903E8-D43D-402D-AB99-F3A5BAD81737}" type="datetime1">
              <a:rPr lang="it-IT" smtClean="0"/>
              <a:t>24/10/2017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0DE4B3D-85A7-4398-A31E-7906B004F95F}"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3DAC40A-2331-44E7-A9B8-63AF098E188A}" type="datetime1">
              <a:rPr lang="it-IT" smtClean="0"/>
              <a:t>24/10/2017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02242EB-EDEF-442D-AFA0-608B12787C0B}"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14020" y="258007"/>
            <a:ext cx="2724195" cy="1098030"/>
          </a:xfrm>
        </p:spPr>
        <p:txBody>
          <a:bodyPr anchor="b"/>
          <a:lstStyle>
            <a:lvl1pPr algn="l">
              <a:defRPr sz="1800" b="1"/>
            </a:lvl1pPr>
          </a:lstStyle>
          <a:p>
            <a:r>
              <a:rPr lang="it-IT" smtClean="0"/>
              <a:t>Fare clic per modificare lo stile del titolo</a:t>
            </a:r>
            <a:endParaRPr lang="it-IT"/>
          </a:p>
        </p:txBody>
      </p:sp>
      <p:sp>
        <p:nvSpPr>
          <p:cNvPr id="3" name="Segnaposto contenuto 2"/>
          <p:cNvSpPr>
            <a:spLocks noGrp="1"/>
          </p:cNvSpPr>
          <p:nvPr>
            <p:ph idx="1"/>
          </p:nvPr>
        </p:nvSpPr>
        <p:spPr>
          <a:xfrm>
            <a:off x="3237406" y="258007"/>
            <a:ext cx="4628974" cy="5530650"/>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14020" y="1356037"/>
            <a:ext cx="2724195" cy="4432620"/>
          </a:xfrm>
        </p:spPr>
        <p:txBody>
          <a:bodyPr/>
          <a:lstStyle>
            <a:lvl1pPr marL="0" indent="0">
              <a:buNone/>
              <a:defRPr sz="1300"/>
            </a:lvl1pPr>
            <a:lvl2pPr marL="421721" indent="0">
              <a:buNone/>
              <a:defRPr sz="1100"/>
            </a:lvl2pPr>
            <a:lvl3pPr marL="843443" indent="0">
              <a:buNone/>
              <a:defRPr sz="900"/>
            </a:lvl3pPr>
            <a:lvl4pPr marL="1265164" indent="0">
              <a:buNone/>
              <a:defRPr sz="800"/>
            </a:lvl4pPr>
            <a:lvl5pPr marL="1686885" indent="0">
              <a:buNone/>
              <a:defRPr sz="800"/>
            </a:lvl5pPr>
            <a:lvl6pPr marL="2108606" indent="0">
              <a:buNone/>
              <a:defRPr sz="800"/>
            </a:lvl6pPr>
            <a:lvl7pPr marL="2530328" indent="0">
              <a:buNone/>
              <a:defRPr sz="800"/>
            </a:lvl7pPr>
            <a:lvl8pPr marL="2952049" indent="0">
              <a:buNone/>
              <a:defRPr sz="800"/>
            </a:lvl8pPr>
            <a:lvl9pPr marL="3373770" indent="0">
              <a:buNone/>
              <a:defRPr sz="8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FC5D4AC-AF06-46C6-9711-BAE17A3A372A}" type="datetime1">
              <a:rPr lang="it-IT" smtClean="0"/>
              <a:t>24/10/2017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2E07324-36CA-4556-AA7E-5C7453DC4A75}"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623016" y="4536122"/>
            <a:ext cx="4968240" cy="535515"/>
          </a:xfrm>
        </p:spPr>
        <p:txBody>
          <a:bodyPr anchor="b"/>
          <a:lstStyle>
            <a:lvl1pPr algn="l">
              <a:defRPr sz="18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623016" y="579016"/>
            <a:ext cx="4968240" cy="3888105"/>
          </a:xfrm>
        </p:spPr>
        <p:txBody>
          <a:bodyPr rtlCol="0">
            <a:normAutofit/>
          </a:bodyPr>
          <a:lstStyle>
            <a:lvl1pPr marL="0" indent="0">
              <a:buNone/>
              <a:defRPr sz="3000"/>
            </a:lvl1pPr>
            <a:lvl2pPr marL="421721" indent="0">
              <a:buNone/>
              <a:defRPr sz="2600"/>
            </a:lvl2pPr>
            <a:lvl3pPr marL="843443" indent="0">
              <a:buNone/>
              <a:defRPr sz="2200"/>
            </a:lvl3pPr>
            <a:lvl4pPr marL="1265164" indent="0">
              <a:buNone/>
              <a:defRPr sz="1800"/>
            </a:lvl4pPr>
            <a:lvl5pPr marL="1686885" indent="0">
              <a:buNone/>
              <a:defRPr sz="1800"/>
            </a:lvl5pPr>
            <a:lvl6pPr marL="2108606" indent="0">
              <a:buNone/>
              <a:defRPr sz="1800"/>
            </a:lvl6pPr>
            <a:lvl7pPr marL="2530328" indent="0">
              <a:buNone/>
              <a:defRPr sz="1800"/>
            </a:lvl7pPr>
            <a:lvl8pPr marL="2952049" indent="0">
              <a:buNone/>
              <a:defRPr sz="1800"/>
            </a:lvl8pPr>
            <a:lvl9pPr marL="3373770" indent="0">
              <a:buNone/>
              <a:defRPr sz="1800"/>
            </a:lvl9pPr>
          </a:lstStyle>
          <a:p>
            <a:pPr lvl="0"/>
            <a:endParaRPr lang="it-IT" noProof="0"/>
          </a:p>
        </p:txBody>
      </p:sp>
      <p:sp>
        <p:nvSpPr>
          <p:cNvPr id="4" name="Segnaposto testo 3"/>
          <p:cNvSpPr>
            <a:spLocks noGrp="1"/>
          </p:cNvSpPr>
          <p:nvPr>
            <p:ph type="body" sz="half" idx="2"/>
          </p:nvPr>
        </p:nvSpPr>
        <p:spPr>
          <a:xfrm>
            <a:off x="1623016" y="5071637"/>
            <a:ext cx="4968240" cy="760520"/>
          </a:xfrm>
        </p:spPr>
        <p:txBody>
          <a:bodyPr/>
          <a:lstStyle>
            <a:lvl1pPr marL="0" indent="0">
              <a:buNone/>
              <a:defRPr sz="1300"/>
            </a:lvl1pPr>
            <a:lvl2pPr marL="421721" indent="0">
              <a:buNone/>
              <a:defRPr sz="1100"/>
            </a:lvl2pPr>
            <a:lvl3pPr marL="843443" indent="0">
              <a:buNone/>
              <a:defRPr sz="900"/>
            </a:lvl3pPr>
            <a:lvl4pPr marL="1265164" indent="0">
              <a:buNone/>
              <a:defRPr sz="800"/>
            </a:lvl4pPr>
            <a:lvl5pPr marL="1686885" indent="0">
              <a:buNone/>
              <a:defRPr sz="800"/>
            </a:lvl5pPr>
            <a:lvl6pPr marL="2108606" indent="0">
              <a:buNone/>
              <a:defRPr sz="800"/>
            </a:lvl6pPr>
            <a:lvl7pPr marL="2530328" indent="0">
              <a:buNone/>
              <a:defRPr sz="800"/>
            </a:lvl7pPr>
            <a:lvl8pPr marL="2952049" indent="0">
              <a:buNone/>
              <a:defRPr sz="800"/>
            </a:lvl8pPr>
            <a:lvl9pPr marL="3373770" indent="0">
              <a:buNone/>
              <a:defRPr sz="8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A7B94A7-6647-4AEE-BBEB-80D1413AF78C}" type="datetime1">
              <a:rPr lang="it-IT" smtClean="0"/>
              <a:t>24/10/2017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EAB73BD-B015-49D2-8F57-094482550428}"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14338" y="258763"/>
            <a:ext cx="7451725" cy="1081087"/>
          </a:xfrm>
          <a:prstGeom prst="rect">
            <a:avLst/>
          </a:prstGeom>
          <a:noFill/>
          <a:ln w="9525">
            <a:noFill/>
            <a:miter lim="800000"/>
            <a:headEnd/>
            <a:tailEnd/>
          </a:ln>
        </p:spPr>
        <p:txBody>
          <a:bodyPr vert="horz" wrap="square" lIns="84344" tIns="42172" rIns="84344" bIns="42172"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14338" y="1511300"/>
            <a:ext cx="7451725" cy="4276725"/>
          </a:xfrm>
          <a:prstGeom prst="rect">
            <a:avLst/>
          </a:prstGeom>
          <a:noFill/>
          <a:ln w="9525">
            <a:noFill/>
            <a:miter lim="800000"/>
            <a:headEnd/>
            <a:tailEnd/>
          </a:ln>
        </p:spPr>
        <p:txBody>
          <a:bodyPr vert="horz" wrap="square" lIns="84344" tIns="42172" rIns="84344" bIns="42172"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14338" y="6005513"/>
            <a:ext cx="1931987" cy="346075"/>
          </a:xfrm>
          <a:prstGeom prst="rect">
            <a:avLst/>
          </a:prstGeom>
        </p:spPr>
        <p:txBody>
          <a:bodyPr vert="horz" lIns="84344" tIns="42172" rIns="84344" bIns="42172" rtlCol="0" anchor="ctr"/>
          <a:lstStyle>
            <a:lvl1pPr algn="l" defTabSz="843443" fontAlgn="auto">
              <a:spcBef>
                <a:spcPts val="0"/>
              </a:spcBef>
              <a:spcAft>
                <a:spcPts val="0"/>
              </a:spcAft>
              <a:defRPr sz="1100" smtClean="0">
                <a:solidFill>
                  <a:schemeClr val="tx1">
                    <a:tint val="75000"/>
                  </a:schemeClr>
                </a:solidFill>
                <a:latin typeface="+mn-lt"/>
              </a:defRPr>
            </a:lvl1pPr>
          </a:lstStyle>
          <a:p>
            <a:pPr>
              <a:defRPr/>
            </a:pPr>
            <a:fld id="{FC0832A7-2C62-4B61-823E-8CB3EA6656EB}" type="datetime1">
              <a:rPr lang="it-IT" smtClean="0"/>
              <a:t>24/10/2017</a:t>
            </a:fld>
            <a:endParaRPr lang="it-IT"/>
          </a:p>
        </p:txBody>
      </p:sp>
      <p:sp>
        <p:nvSpPr>
          <p:cNvPr id="5" name="Segnaposto piè di pagina 4"/>
          <p:cNvSpPr>
            <a:spLocks noGrp="1"/>
          </p:cNvSpPr>
          <p:nvPr>
            <p:ph type="ftr" sz="quarter" idx="3"/>
          </p:nvPr>
        </p:nvSpPr>
        <p:spPr>
          <a:xfrm>
            <a:off x="2828925" y="6005513"/>
            <a:ext cx="2622550" cy="346075"/>
          </a:xfrm>
          <a:prstGeom prst="rect">
            <a:avLst/>
          </a:prstGeom>
        </p:spPr>
        <p:txBody>
          <a:bodyPr vert="horz" lIns="84344" tIns="42172" rIns="84344" bIns="42172" rtlCol="0" anchor="ctr"/>
          <a:lstStyle>
            <a:lvl1pPr algn="ctr" defTabSz="843443" fontAlgn="auto">
              <a:spcBef>
                <a:spcPts val="0"/>
              </a:spcBef>
              <a:spcAft>
                <a:spcPts val="0"/>
              </a:spcAft>
              <a:defRPr sz="11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5934075" y="6005513"/>
            <a:ext cx="1931988" cy="346075"/>
          </a:xfrm>
          <a:prstGeom prst="rect">
            <a:avLst/>
          </a:prstGeom>
        </p:spPr>
        <p:txBody>
          <a:bodyPr vert="horz" lIns="84344" tIns="42172" rIns="84344" bIns="42172" rtlCol="0" anchor="ctr"/>
          <a:lstStyle>
            <a:lvl1pPr algn="r" defTabSz="843443" fontAlgn="auto">
              <a:spcBef>
                <a:spcPts val="0"/>
              </a:spcBef>
              <a:spcAft>
                <a:spcPts val="0"/>
              </a:spcAft>
              <a:defRPr sz="1100" smtClean="0">
                <a:solidFill>
                  <a:schemeClr val="tx1">
                    <a:tint val="75000"/>
                  </a:schemeClr>
                </a:solidFill>
                <a:latin typeface="+mn-lt"/>
              </a:defRPr>
            </a:lvl1pPr>
          </a:lstStyle>
          <a:p>
            <a:pPr>
              <a:defRPr/>
            </a:pPr>
            <a:fld id="{DF96946A-7E0C-48EE-A00E-0785A4356FF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dt="0"/>
  <p:txStyles>
    <p:titleStyle>
      <a:lvl1pPr algn="ctr" defTabSz="842963" rtl="0" fontAlgn="base">
        <a:spcBef>
          <a:spcPct val="0"/>
        </a:spcBef>
        <a:spcAft>
          <a:spcPct val="0"/>
        </a:spcAft>
        <a:defRPr sz="4100" kern="1200">
          <a:solidFill>
            <a:schemeClr val="tx1"/>
          </a:solidFill>
          <a:latin typeface="+mj-lt"/>
          <a:ea typeface="+mj-ea"/>
          <a:cs typeface="+mj-cs"/>
        </a:defRPr>
      </a:lvl1pPr>
      <a:lvl2pPr algn="ctr" defTabSz="842963" rtl="0" fontAlgn="base">
        <a:spcBef>
          <a:spcPct val="0"/>
        </a:spcBef>
        <a:spcAft>
          <a:spcPct val="0"/>
        </a:spcAft>
        <a:defRPr sz="4100">
          <a:solidFill>
            <a:schemeClr val="tx1"/>
          </a:solidFill>
          <a:latin typeface="Calibri" pitchFamily="34" charset="0"/>
        </a:defRPr>
      </a:lvl2pPr>
      <a:lvl3pPr algn="ctr" defTabSz="842963" rtl="0" fontAlgn="base">
        <a:spcBef>
          <a:spcPct val="0"/>
        </a:spcBef>
        <a:spcAft>
          <a:spcPct val="0"/>
        </a:spcAft>
        <a:defRPr sz="4100">
          <a:solidFill>
            <a:schemeClr val="tx1"/>
          </a:solidFill>
          <a:latin typeface="Calibri" pitchFamily="34" charset="0"/>
        </a:defRPr>
      </a:lvl3pPr>
      <a:lvl4pPr algn="ctr" defTabSz="842963" rtl="0" fontAlgn="base">
        <a:spcBef>
          <a:spcPct val="0"/>
        </a:spcBef>
        <a:spcAft>
          <a:spcPct val="0"/>
        </a:spcAft>
        <a:defRPr sz="4100">
          <a:solidFill>
            <a:schemeClr val="tx1"/>
          </a:solidFill>
          <a:latin typeface="Calibri" pitchFamily="34" charset="0"/>
        </a:defRPr>
      </a:lvl4pPr>
      <a:lvl5pPr algn="ctr" defTabSz="842963" rtl="0" fontAlgn="base">
        <a:spcBef>
          <a:spcPct val="0"/>
        </a:spcBef>
        <a:spcAft>
          <a:spcPct val="0"/>
        </a:spcAft>
        <a:defRPr sz="4100">
          <a:solidFill>
            <a:schemeClr val="tx1"/>
          </a:solidFill>
          <a:latin typeface="Calibri" pitchFamily="34" charset="0"/>
        </a:defRPr>
      </a:lvl5pPr>
      <a:lvl6pPr marL="457200" algn="ctr" defTabSz="842963" rtl="0" fontAlgn="base">
        <a:spcBef>
          <a:spcPct val="0"/>
        </a:spcBef>
        <a:spcAft>
          <a:spcPct val="0"/>
        </a:spcAft>
        <a:defRPr sz="4100">
          <a:solidFill>
            <a:schemeClr val="tx1"/>
          </a:solidFill>
          <a:latin typeface="Calibri" pitchFamily="34" charset="0"/>
        </a:defRPr>
      </a:lvl6pPr>
      <a:lvl7pPr marL="914400" algn="ctr" defTabSz="842963" rtl="0" fontAlgn="base">
        <a:spcBef>
          <a:spcPct val="0"/>
        </a:spcBef>
        <a:spcAft>
          <a:spcPct val="0"/>
        </a:spcAft>
        <a:defRPr sz="4100">
          <a:solidFill>
            <a:schemeClr val="tx1"/>
          </a:solidFill>
          <a:latin typeface="Calibri" pitchFamily="34" charset="0"/>
        </a:defRPr>
      </a:lvl7pPr>
      <a:lvl8pPr marL="1371600" algn="ctr" defTabSz="842963" rtl="0" fontAlgn="base">
        <a:spcBef>
          <a:spcPct val="0"/>
        </a:spcBef>
        <a:spcAft>
          <a:spcPct val="0"/>
        </a:spcAft>
        <a:defRPr sz="4100">
          <a:solidFill>
            <a:schemeClr val="tx1"/>
          </a:solidFill>
          <a:latin typeface="Calibri" pitchFamily="34" charset="0"/>
        </a:defRPr>
      </a:lvl8pPr>
      <a:lvl9pPr marL="1828800" algn="ctr" defTabSz="842963" rtl="0" fontAlgn="base">
        <a:spcBef>
          <a:spcPct val="0"/>
        </a:spcBef>
        <a:spcAft>
          <a:spcPct val="0"/>
        </a:spcAft>
        <a:defRPr sz="4100">
          <a:solidFill>
            <a:schemeClr val="tx1"/>
          </a:solidFill>
          <a:latin typeface="Calibri" pitchFamily="34" charset="0"/>
        </a:defRPr>
      </a:lvl9pPr>
    </p:titleStyle>
    <p:bodyStyle>
      <a:lvl1pPr marL="315913" indent="-315913" algn="l" defTabSz="842963" rtl="0" fontAlgn="base">
        <a:spcBef>
          <a:spcPct val="20000"/>
        </a:spcBef>
        <a:spcAft>
          <a:spcPct val="0"/>
        </a:spcAft>
        <a:buFont typeface="Arial" charset="0"/>
        <a:buChar char="•"/>
        <a:defRPr sz="3000" kern="1200">
          <a:solidFill>
            <a:schemeClr val="tx1"/>
          </a:solidFill>
          <a:latin typeface="+mn-lt"/>
          <a:ea typeface="+mn-ea"/>
          <a:cs typeface="+mn-cs"/>
        </a:defRPr>
      </a:lvl1pPr>
      <a:lvl2pPr marL="684213" indent="-263525" algn="l" defTabSz="842963" rtl="0" fontAlgn="base">
        <a:spcBef>
          <a:spcPct val="20000"/>
        </a:spcBef>
        <a:spcAft>
          <a:spcPct val="0"/>
        </a:spcAft>
        <a:buFont typeface="Arial" charset="0"/>
        <a:buChar char="–"/>
        <a:defRPr sz="2600" kern="1200">
          <a:solidFill>
            <a:schemeClr val="tx1"/>
          </a:solidFill>
          <a:latin typeface="+mn-lt"/>
          <a:ea typeface="+mn-ea"/>
          <a:cs typeface="+mn-cs"/>
        </a:defRPr>
      </a:lvl2pPr>
      <a:lvl3pPr marL="1054100" indent="-209550" algn="l" defTabSz="842963" rtl="0" fontAlgn="base">
        <a:spcBef>
          <a:spcPct val="20000"/>
        </a:spcBef>
        <a:spcAft>
          <a:spcPct val="0"/>
        </a:spcAft>
        <a:buFont typeface="Arial" charset="0"/>
        <a:buChar char="•"/>
        <a:defRPr sz="2200" kern="1200">
          <a:solidFill>
            <a:schemeClr val="tx1"/>
          </a:solidFill>
          <a:latin typeface="+mn-lt"/>
          <a:ea typeface="+mn-ea"/>
          <a:cs typeface="+mn-cs"/>
        </a:defRPr>
      </a:lvl3pPr>
      <a:lvl4pPr marL="1474788" indent="-209550" algn="l" defTabSz="842963" rtl="0" fontAlgn="base">
        <a:spcBef>
          <a:spcPct val="20000"/>
        </a:spcBef>
        <a:spcAft>
          <a:spcPct val="0"/>
        </a:spcAft>
        <a:buFont typeface="Arial" charset="0"/>
        <a:buChar char="–"/>
        <a:defRPr kern="1200">
          <a:solidFill>
            <a:schemeClr val="tx1"/>
          </a:solidFill>
          <a:latin typeface="+mn-lt"/>
          <a:ea typeface="+mn-ea"/>
          <a:cs typeface="+mn-cs"/>
        </a:defRPr>
      </a:lvl4pPr>
      <a:lvl5pPr marL="1897063" indent="-209550" algn="l" defTabSz="842963" rtl="0" fontAlgn="base">
        <a:spcBef>
          <a:spcPct val="20000"/>
        </a:spcBef>
        <a:spcAft>
          <a:spcPct val="0"/>
        </a:spcAft>
        <a:buFont typeface="Arial" charset="0"/>
        <a:buChar char="»"/>
        <a:defRPr kern="1200">
          <a:solidFill>
            <a:schemeClr val="tx1"/>
          </a:solidFill>
          <a:latin typeface="+mn-lt"/>
          <a:ea typeface="+mn-ea"/>
          <a:cs typeface="+mn-cs"/>
        </a:defRPr>
      </a:lvl5pPr>
      <a:lvl6pPr marL="2319467" indent="-210861" algn="l" defTabSz="84344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41188" indent="-210861" algn="l" defTabSz="84344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62910" indent="-210861" algn="l" defTabSz="84344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84631" indent="-210861" algn="l" defTabSz="84344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it-IT"/>
      </a:defPPr>
      <a:lvl1pPr marL="0" algn="l" defTabSz="843443" rtl="0" eaLnBrk="1" latinLnBrk="0" hangingPunct="1">
        <a:defRPr sz="1700" kern="1200">
          <a:solidFill>
            <a:schemeClr val="tx1"/>
          </a:solidFill>
          <a:latin typeface="+mn-lt"/>
          <a:ea typeface="+mn-ea"/>
          <a:cs typeface="+mn-cs"/>
        </a:defRPr>
      </a:lvl1pPr>
      <a:lvl2pPr marL="421721" algn="l" defTabSz="843443" rtl="0" eaLnBrk="1" latinLnBrk="0" hangingPunct="1">
        <a:defRPr sz="1700" kern="1200">
          <a:solidFill>
            <a:schemeClr val="tx1"/>
          </a:solidFill>
          <a:latin typeface="+mn-lt"/>
          <a:ea typeface="+mn-ea"/>
          <a:cs typeface="+mn-cs"/>
        </a:defRPr>
      </a:lvl2pPr>
      <a:lvl3pPr marL="843443" algn="l" defTabSz="843443" rtl="0" eaLnBrk="1" latinLnBrk="0" hangingPunct="1">
        <a:defRPr sz="1700" kern="1200">
          <a:solidFill>
            <a:schemeClr val="tx1"/>
          </a:solidFill>
          <a:latin typeface="+mn-lt"/>
          <a:ea typeface="+mn-ea"/>
          <a:cs typeface="+mn-cs"/>
        </a:defRPr>
      </a:lvl3pPr>
      <a:lvl4pPr marL="1265164" algn="l" defTabSz="843443" rtl="0" eaLnBrk="1" latinLnBrk="0" hangingPunct="1">
        <a:defRPr sz="1700" kern="1200">
          <a:solidFill>
            <a:schemeClr val="tx1"/>
          </a:solidFill>
          <a:latin typeface="+mn-lt"/>
          <a:ea typeface="+mn-ea"/>
          <a:cs typeface="+mn-cs"/>
        </a:defRPr>
      </a:lvl4pPr>
      <a:lvl5pPr marL="1686885" algn="l" defTabSz="843443" rtl="0" eaLnBrk="1" latinLnBrk="0" hangingPunct="1">
        <a:defRPr sz="1700" kern="1200">
          <a:solidFill>
            <a:schemeClr val="tx1"/>
          </a:solidFill>
          <a:latin typeface="+mn-lt"/>
          <a:ea typeface="+mn-ea"/>
          <a:cs typeface="+mn-cs"/>
        </a:defRPr>
      </a:lvl5pPr>
      <a:lvl6pPr marL="2108606" algn="l" defTabSz="843443" rtl="0" eaLnBrk="1" latinLnBrk="0" hangingPunct="1">
        <a:defRPr sz="1700" kern="1200">
          <a:solidFill>
            <a:schemeClr val="tx1"/>
          </a:solidFill>
          <a:latin typeface="+mn-lt"/>
          <a:ea typeface="+mn-ea"/>
          <a:cs typeface="+mn-cs"/>
        </a:defRPr>
      </a:lvl6pPr>
      <a:lvl7pPr marL="2530328" algn="l" defTabSz="843443" rtl="0" eaLnBrk="1" latinLnBrk="0" hangingPunct="1">
        <a:defRPr sz="1700" kern="1200">
          <a:solidFill>
            <a:schemeClr val="tx1"/>
          </a:solidFill>
          <a:latin typeface="+mn-lt"/>
          <a:ea typeface="+mn-ea"/>
          <a:cs typeface="+mn-cs"/>
        </a:defRPr>
      </a:lvl7pPr>
      <a:lvl8pPr marL="2952049" algn="l" defTabSz="843443" rtl="0" eaLnBrk="1" latinLnBrk="0" hangingPunct="1">
        <a:defRPr sz="1700" kern="1200">
          <a:solidFill>
            <a:schemeClr val="tx1"/>
          </a:solidFill>
          <a:latin typeface="+mn-lt"/>
          <a:ea typeface="+mn-ea"/>
          <a:cs typeface="+mn-cs"/>
        </a:defRPr>
      </a:lvl8pPr>
      <a:lvl9pPr marL="3373770" algn="l" defTabSz="84344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21494" y="-273"/>
            <a:ext cx="1137358" cy="846969"/>
          </a:xfrm>
          <a:prstGeom prst="rect">
            <a:avLst/>
          </a:prstGeom>
          <a:noFill/>
          <a:ln w="9525">
            <a:noFill/>
            <a:miter lim="800000"/>
            <a:headEnd/>
            <a:tailEnd/>
          </a:ln>
        </p:spPr>
      </p:pic>
      <p:pic>
        <p:nvPicPr>
          <p:cNvPr id="21" name="Immagine 20"/>
          <p:cNvPicPr>
            <a:picLocks noChangeAspect="1"/>
          </p:cNvPicPr>
          <p:nvPr/>
        </p:nvPicPr>
        <p:blipFill>
          <a:blip r:embed="rId4"/>
          <a:stretch>
            <a:fillRect/>
          </a:stretch>
        </p:blipFill>
        <p:spPr>
          <a:xfrm>
            <a:off x="7020520" y="-273"/>
            <a:ext cx="1259880" cy="808236"/>
          </a:xfrm>
          <a:prstGeom prst="rect">
            <a:avLst/>
          </a:prstGeom>
        </p:spPr>
      </p:pic>
      <p:sp>
        <p:nvSpPr>
          <p:cNvPr id="22" name="CasellaDiTesto 21"/>
          <p:cNvSpPr txBox="1"/>
          <p:nvPr/>
        </p:nvSpPr>
        <p:spPr>
          <a:xfrm>
            <a:off x="2195984" y="5838472"/>
            <a:ext cx="2925737" cy="353943"/>
          </a:xfrm>
          <a:prstGeom prst="rect">
            <a:avLst/>
          </a:prstGeom>
          <a:noFill/>
        </p:spPr>
        <p:txBody>
          <a:bodyPr wrap="none" rtlCol="0">
            <a:spAutoFit/>
          </a:bodyPr>
          <a:lstStyle/>
          <a:p>
            <a:r>
              <a:rPr lang="it-IT" b="1" dirty="0" smtClean="0">
                <a:solidFill>
                  <a:schemeClr val="bg1"/>
                </a:solidFill>
              </a:rPr>
              <a:t>ASTROFISICA NUCLEARE</a:t>
            </a:r>
            <a:endParaRPr lang="it-IT" b="1" dirty="0">
              <a:solidFill>
                <a:schemeClr val="bg1"/>
              </a:solidFill>
            </a:endParaRPr>
          </a:p>
        </p:txBody>
      </p:sp>
      <p:sp>
        <p:nvSpPr>
          <p:cNvPr id="23" name="Segnaposto piè di pagina 22"/>
          <p:cNvSpPr>
            <a:spLocks noGrp="1"/>
          </p:cNvSpPr>
          <p:nvPr>
            <p:ph type="ftr" sz="quarter" idx="11"/>
          </p:nvPr>
        </p:nvSpPr>
        <p:spPr/>
        <p:txBody>
          <a:bodyPr/>
          <a:lstStyle/>
          <a:p>
            <a:pPr>
              <a:defRPr/>
            </a:pPr>
            <a:endParaRPr lang="it-IT"/>
          </a:p>
        </p:txBody>
      </p:sp>
      <p:sp>
        <p:nvSpPr>
          <p:cNvPr id="24" name="Segnaposto numero diapositiva 23"/>
          <p:cNvSpPr>
            <a:spLocks noGrp="1"/>
          </p:cNvSpPr>
          <p:nvPr>
            <p:ph type="sldNum" sz="quarter" idx="12"/>
          </p:nvPr>
        </p:nvSpPr>
        <p:spPr>
          <a:xfrm>
            <a:off x="251768" y="5797981"/>
            <a:ext cx="586263" cy="360040"/>
          </a:xfrm>
        </p:spPr>
        <p:txBody>
          <a:bodyPr/>
          <a:lstStyle/>
          <a:p>
            <a:pPr>
              <a:defRPr/>
            </a:pPr>
            <a:fld id="{E02242EB-EDEF-442D-AFA0-608B12787C0B}" type="slidenum">
              <a:rPr lang="it-IT" smtClean="0">
                <a:solidFill>
                  <a:schemeClr val="bg1"/>
                </a:solidFill>
              </a:rPr>
              <a:pPr>
                <a:defRPr/>
              </a:pPr>
              <a:t>1</a:t>
            </a:fld>
            <a:endParaRPr lang="it-IT">
              <a:solidFill>
                <a:schemeClr val="bg1"/>
              </a:solidFill>
            </a:endParaRPr>
          </a:p>
        </p:txBody>
      </p:sp>
      <p:sp>
        <p:nvSpPr>
          <p:cNvPr id="25" name="CasellaDiTesto 24"/>
          <p:cNvSpPr txBox="1"/>
          <p:nvPr/>
        </p:nvSpPr>
        <p:spPr>
          <a:xfrm>
            <a:off x="-108272" y="5328319"/>
            <a:ext cx="1093480" cy="360040"/>
          </a:xfrm>
          <a:prstGeom prst="rect">
            <a:avLst/>
          </a:prstGeom>
          <a:noFill/>
        </p:spPr>
        <p:txBody>
          <a:bodyPr wrap="square" rtlCol="0">
            <a:spAutoFit/>
          </a:bodyPr>
          <a:lstStyle/>
          <a:p>
            <a:r>
              <a:rPr lang="it-IT" dirty="0" smtClean="0"/>
              <a:t>24/10/17</a:t>
            </a:r>
            <a:endParaRPr lang="it-IT" dirty="0"/>
          </a:p>
        </p:txBody>
      </p:sp>
      <p:sp>
        <p:nvSpPr>
          <p:cNvPr id="26" name="CasellaDiTesto 25"/>
          <p:cNvSpPr txBox="1"/>
          <p:nvPr/>
        </p:nvSpPr>
        <p:spPr>
          <a:xfrm>
            <a:off x="1331352" y="195916"/>
            <a:ext cx="5473679" cy="707886"/>
          </a:xfrm>
          <a:prstGeom prst="rect">
            <a:avLst/>
          </a:prstGeom>
          <a:solidFill>
            <a:schemeClr val="bg1">
              <a:alpha val="62000"/>
            </a:schemeClr>
          </a:solidFill>
        </p:spPr>
        <p:txBody>
          <a:bodyPr wrap="none" rtlCol="0">
            <a:spAutoFit/>
          </a:bodyPr>
          <a:lstStyle/>
          <a:p>
            <a:pPr algn="ctr"/>
            <a:r>
              <a:rPr lang="it-IT" sz="2000" b="1" dirty="0" smtClean="0">
                <a:solidFill>
                  <a:srgbClr val="C00000"/>
                </a:solidFill>
              </a:rPr>
              <a:t>LA NUOVA ASTROFISICA DOPO GW170817</a:t>
            </a:r>
          </a:p>
          <a:p>
            <a:pPr algn="ctr"/>
            <a:r>
              <a:rPr lang="it-IT" sz="2000" b="1" dirty="0" smtClean="0">
                <a:solidFill>
                  <a:srgbClr val="C00000"/>
                </a:solidFill>
              </a:rPr>
              <a:t>L’ASTROFISICA NUCLEARE</a:t>
            </a:r>
            <a:endParaRPr lang="it-IT" sz="2000" b="1" dirty="0">
              <a:solidFill>
                <a:srgbClr val="C00000"/>
              </a:solidFill>
            </a:endParaRPr>
          </a:p>
        </p:txBody>
      </p:sp>
      <p:pic>
        <p:nvPicPr>
          <p:cNvPr id="28" name="Immagine 27"/>
          <p:cNvPicPr>
            <a:picLocks noChangeAspect="1"/>
          </p:cNvPicPr>
          <p:nvPr/>
        </p:nvPicPr>
        <p:blipFill>
          <a:blip r:embed="rId5"/>
          <a:stretch>
            <a:fillRect/>
          </a:stretch>
        </p:blipFill>
        <p:spPr>
          <a:xfrm>
            <a:off x="1636664" y="2638473"/>
            <a:ext cx="2497746" cy="2079258"/>
          </a:xfrm>
          <a:prstGeom prst="rect">
            <a:avLst/>
          </a:prstGeom>
        </p:spPr>
      </p:pic>
      <p:sp>
        <p:nvSpPr>
          <p:cNvPr id="29" name="CasellaDiTesto 28"/>
          <p:cNvSpPr txBox="1"/>
          <p:nvPr/>
        </p:nvSpPr>
        <p:spPr>
          <a:xfrm>
            <a:off x="904226" y="4530421"/>
            <a:ext cx="6984777" cy="1138773"/>
          </a:xfrm>
          <a:prstGeom prst="rect">
            <a:avLst/>
          </a:prstGeom>
          <a:noFill/>
        </p:spPr>
        <p:txBody>
          <a:bodyPr wrap="square" rtlCol="0">
            <a:spAutoFit/>
          </a:bodyPr>
          <a:lstStyle/>
          <a:p>
            <a:r>
              <a:rPr lang="it-IT" dirty="0"/>
              <a:t>Secondo le prime indagini </a:t>
            </a:r>
            <a:r>
              <a:rPr lang="it-IT" dirty="0" smtClean="0"/>
              <a:t>questo </a:t>
            </a:r>
            <a:r>
              <a:rPr lang="it-IT" dirty="0"/>
              <a:t>è proprio ciò che GW170817 sembra aver fatto</a:t>
            </a:r>
            <a:r>
              <a:rPr lang="it-IT" dirty="0" smtClean="0"/>
              <a:t>. Cercheremo di rispondere a due domande:</a:t>
            </a:r>
          </a:p>
          <a:p>
            <a:pPr marL="342900" indent="-342900">
              <a:buAutoNum type="arabicPeriod"/>
            </a:pPr>
            <a:r>
              <a:rPr lang="it-IT" dirty="0" smtClean="0"/>
              <a:t>Come è stato scoperto? </a:t>
            </a:r>
          </a:p>
          <a:p>
            <a:pPr marL="342900" indent="-342900">
              <a:buAutoNum type="arabicPeriod"/>
            </a:pPr>
            <a:r>
              <a:rPr lang="it-IT" dirty="0" smtClean="0"/>
              <a:t>E come è possibile?</a:t>
            </a:r>
            <a:endParaRPr lang="it-IT" dirty="0"/>
          </a:p>
        </p:txBody>
      </p:sp>
      <p:sp>
        <p:nvSpPr>
          <p:cNvPr id="30" name="CasellaDiTesto 29"/>
          <p:cNvSpPr txBox="1"/>
          <p:nvPr/>
        </p:nvSpPr>
        <p:spPr>
          <a:xfrm>
            <a:off x="1888609" y="919593"/>
            <a:ext cx="4203395" cy="892552"/>
          </a:xfrm>
          <a:prstGeom prst="rect">
            <a:avLst/>
          </a:prstGeom>
          <a:solidFill>
            <a:schemeClr val="bg1">
              <a:alpha val="68000"/>
            </a:schemeClr>
          </a:solidFill>
        </p:spPr>
        <p:txBody>
          <a:bodyPr wrap="none" rtlCol="0">
            <a:spAutoFit/>
          </a:bodyPr>
          <a:lstStyle/>
          <a:p>
            <a:pPr algn="ctr"/>
            <a:r>
              <a:rPr lang="it-IT" sz="2000" b="1" dirty="0" smtClean="0">
                <a:solidFill>
                  <a:srgbClr val="002060"/>
                </a:solidFill>
              </a:rPr>
              <a:t>M. Busso</a:t>
            </a:r>
          </a:p>
          <a:p>
            <a:pPr algn="ctr"/>
            <a:r>
              <a:rPr lang="it-IT" sz="1600" b="1" dirty="0" smtClean="0">
                <a:solidFill>
                  <a:srgbClr val="002060"/>
                </a:solidFill>
              </a:rPr>
              <a:t>Dipartimento di Fisica e Geologia, UNIPG</a:t>
            </a:r>
          </a:p>
          <a:p>
            <a:pPr algn="ctr"/>
            <a:r>
              <a:rPr lang="it-IT" sz="1600" b="1" dirty="0" smtClean="0">
                <a:solidFill>
                  <a:srgbClr val="002060"/>
                </a:solidFill>
              </a:rPr>
              <a:t>Sezione INFN di Perugia</a:t>
            </a:r>
            <a:endParaRPr lang="it-IT" sz="1600" b="1" dirty="0">
              <a:solidFill>
                <a:srgbClr val="002060"/>
              </a:solidFill>
            </a:endParaRPr>
          </a:p>
        </p:txBody>
      </p:sp>
      <p:sp>
        <p:nvSpPr>
          <p:cNvPr id="13" name="CasellaDiTesto 12"/>
          <p:cNvSpPr txBox="1"/>
          <p:nvPr/>
        </p:nvSpPr>
        <p:spPr>
          <a:xfrm>
            <a:off x="1043855" y="1804451"/>
            <a:ext cx="6705521" cy="877163"/>
          </a:xfrm>
          <a:prstGeom prst="rect">
            <a:avLst/>
          </a:prstGeom>
          <a:solidFill>
            <a:schemeClr val="bg1">
              <a:alpha val="76000"/>
            </a:schemeClr>
          </a:solidFill>
        </p:spPr>
        <p:txBody>
          <a:bodyPr wrap="square" rtlCol="0">
            <a:spAutoFit/>
          </a:bodyPr>
          <a:lstStyle/>
          <a:p>
            <a:r>
              <a:rPr lang="it-IT" dirty="0" smtClean="0"/>
              <a:t>Nel Medio evo l’Alchimia si ingegnava, tra sogni assurdi di magia e scoperte più realistiche (che furono poi importanti per la nascita della chimica moderna) di produrre l’oro (</a:t>
            </a:r>
            <a:r>
              <a:rPr lang="it-IT" dirty="0" err="1" smtClean="0"/>
              <a:t>Au</a:t>
            </a:r>
            <a:r>
              <a:rPr lang="it-IT" dirty="0" smtClean="0"/>
              <a:t>) dal ferro (Fe).</a:t>
            </a:r>
          </a:p>
        </p:txBody>
      </p:sp>
      <p:pic>
        <p:nvPicPr>
          <p:cNvPr id="3" name="Immagine 2"/>
          <p:cNvPicPr>
            <a:picLocks noChangeAspect="1"/>
          </p:cNvPicPr>
          <p:nvPr/>
        </p:nvPicPr>
        <p:blipFill>
          <a:blip r:embed="rId6"/>
          <a:stretch>
            <a:fillRect/>
          </a:stretch>
        </p:blipFill>
        <p:spPr>
          <a:xfrm>
            <a:off x="4258076" y="2667489"/>
            <a:ext cx="2258388" cy="1959483"/>
          </a:xfrm>
          <a:prstGeom prst="rect">
            <a:avLst/>
          </a:prstGeom>
        </p:spPr>
      </p:pic>
    </p:spTree>
    <p:extLst>
      <p:ext uri="{BB962C8B-B14F-4D97-AF65-F5344CB8AC3E}">
        <p14:creationId xmlns:p14="http://schemas.microsoft.com/office/powerpoint/2010/main" val="124944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30272" y="0"/>
            <a:ext cx="1353383" cy="1007839"/>
          </a:xfrm>
          <a:prstGeom prst="rect">
            <a:avLst/>
          </a:prstGeom>
          <a:noFill/>
          <a:ln w="9525">
            <a:noFill/>
            <a:miter lim="800000"/>
            <a:headEnd/>
            <a:tailEnd/>
          </a:ln>
        </p:spPr>
      </p:pic>
      <p:pic>
        <p:nvPicPr>
          <p:cNvPr id="21" name="Immagine 20"/>
          <p:cNvPicPr>
            <a:picLocks noChangeAspect="1"/>
          </p:cNvPicPr>
          <p:nvPr/>
        </p:nvPicPr>
        <p:blipFill>
          <a:blip r:embed="rId4"/>
          <a:stretch>
            <a:fillRect/>
          </a:stretch>
        </p:blipFill>
        <p:spPr>
          <a:xfrm>
            <a:off x="6797200" y="-273"/>
            <a:ext cx="1483200" cy="951500"/>
          </a:xfrm>
          <a:prstGeom prst="rect">
            <a:avLst/>
          </a:prstGeom>
        </p:spPr>
      </p:pic>
      <p:sp>
        <p:nvSpPr>
          <p:cNvPr id="22" name="CasellaDiTesto 21"/>
          <p:cNvSpPr txBox="1"/>
          <p:nvPr/>
        </p:nvSpPr>
        <p:spPr>
          <a:xfrm>
            <a:off x="2195984" y="5838472"/>
            <a:ext cx="2925737" cy="353943"/>
          </a:xfrm>
          <a:prstGeom prst="rect">
            <a:avLst/>
          </a:prstGeom>
          <a:noFill/>
        </p:spPr>
        <p:txBody>
          <a:bodyPr wrap="none" rtlCol="0">
            <a:spAutoFit/>
          </a:bodyPr>
          <a:lstStyle/>
          <a:p>
            <a:r>
              <a:rPr lang="it-IT" b="1" dirty="0" smtClean="0">
                <a:solidFill>
                  <a:schemeClr val="bg1"/>
                </a:solidFill>
              </a:rPr>
              <a:t>ASTROFISICA NUCLEARE</a:t>
            </a:r>
            <a:endParaRPr lang="it-IT" b="1" dirty="0">
              <a:solidFill>
                <a:schemeClr val="bg1"/>
              </a:solidFill>
            </a:endParaRPr>
          </a:p>
        </p:txBody>
      </p:sp>
      <p:sp>
        <p:nvSpPr>
          <p:cNvPr id="23" name="Segnaposto piè di pagina 22"/>
          <p:cNvSpPr>
            <a:spLocks noGrp="1"/>
          </p:cNvSpPr>
          <p:nvPr>
            <p:ph type="ftr" sz="quarter" idx="11"/>
          </p:nvPr>
        </p:nvSpPr>
        <p:spPr/>
        <p:txBody>
          <a:bodyPr/>
          <a:lstStyle/>
          <a:p>
            <a:pPr>
              <a:defRPr/>
            </a:pPr>
            <a:endParaRPr lang="it-IT"/>
          </a:p>
        </p:txBody>
      </p:sp>
      <p:sp>
        <p:nvSpPr>
          <p:cNvPr id="24" name="Segnaposto numero diapositiva 23"/>
          <p:cNvSpPr>
            <a:spLocks noGrp="1"/>
          </p:cNvSpPr>
          <p:nvPr>
            <p:ph type="sldNum" sz="quarter" idx="12"/>
          </p:nvPr>
        </p:nvSpPr>
        <p:spPr>
          <a:xfrm>
            <a:off x="251768" y="5797981"/>
            <a:ext cx="586263" cy="360040"/>
          </a:xfrm>
        </p:spPr>
        <p:txBody>
          <a:bodyPr/>
          <a:lstStyle/>
          <a:p>
            <a:pPr>
              <a:defRPr/>
            </a:pPr>
            <a:fld id="{E02242EB-EDEF-442D-AFA0-608B12787C0B}" type="slidenum">
              <a:rPr lang="it-IT" smtClean="0">
                <a:solidFill>
                  <a:schemeClr val="bg1"/>
                </a:solidFill>
              </a:rPr>
              <a:pPr>
                <a:defRPr/>
              </a:pPr>
              <a:t>10</a:t>
            </a:fld>
            <a:endParaRPr lang="it-IT">
              <a:solidFill>
                <a:schemeClr val="bg1"/>
              </a:solidFill>
            </a:endParaRPr>
          </a:p>
        </p:txBody>
      </p:sp>
      <p:sp>
        <p:nvSpPr>
          <p:cNvPr id="25" name="CasellaDiTesto 24"/>
          <p:cNvSpPr txBox="1"/>
          <p:nvPr/>
        </p:nvSpPr>
        <p:spPr>
          <a:xfrm>
            <a:off x="22384" y="5328319"/>
            <a:ext cx="1093480" cy="360040"/>
          </a:xfrm>
          <a:prstGeom prst="rect">
            <a:avLst/>
          </a:prstGeom>
          <a:noFill/>
        </p:spPr>
        <p:txBody>
          <a:bodyPr wrap="square" rtlCol="0">
            <a:spAutoFit/>
          </a:bodyPr>
          <a:lstStyle/>
          <a:p>
            <a:r>
              <a:rPr lang="it-IT" dirty="0" smtClean="0"/>
              <a:t>24/10/17</a:t>
            </a:r>
            <a:endParaRPr lang="it-IT"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416" y="862170"/>
            <a:ext cx="6822630" cy="4935811"/>
          </a:xfrm>
          <a:prstGeom prst="rect">
            <a:avLst/>
          </a:prstGeom>
          <a:solidFill>
            <a:schemeClr val="accent1"/>
          </a:solidFill>
          <a:ln>
            <a:noFill/>
          </a:ln>
          <a:effectLst/>
        </p:spPr>
      </p:pic>
      <p:sp>
        <p:nvSpPr>
          <p:cNvPr id="9" name="CasellaDiTesto 8"/>
          <p:cNvSpPr txBox="1"/>
          <p:nvPr/>
        </p:nvSpPr>
        <p:spPr>
          <a:xfrm>
            <a:off x="938436" y="137747"/>
            <a:ext cx="6243440" cy="523220"/>
          </a:xfrm>
          <a:prstGeom prst="rect">
            <a:avLst/>
          </a:prstGeom>
          <a:noFill/>
        </p:spPr>
        <p:txBody>
          <a:bodyPr wrap="none" rtlCol="0">
            <a:spAutoFit/>
          </a:bodyPr>
          <a:lstStyle/>
          <a:p>
            <a:r>
              <a:rPr lang="it-IT" sz="2800" b="1" dirty="0" smtClean="0">
                <a:solidFill>
                  <a:srgbClr val="C00000"/>
                </a:solidFill>
              </a:rPr>
              <a:t>L’ORIGINE DEGLI ELEMENTI OGGI </a:t>
            </a:r>
            <a:endParaRPr lang="it-IT" sz="2800" b="1" dirty="0">
              <a:solidFill>
                <a:srgbClr val="C00000"/>
              </a:solidFill>
            </a:endParaRPr>
          </a:p>
        </p:txBody>
      </p:sp>
      <p:sp>
        <p:nvSpPr>
          <p:cNvPr id="3" name="Ovale 2"/>
          <p:cNvSpPr/>
          <p:nvPr/>
        </p:nvSpPr>
        <p:spPr>
          <a:xfrm rot="20096022">
            <a:off x="4201939" y="2478056"/>
            <a:ext cx="2760213" cy="682769"/>
          </a:xfrm>
          <a:prstGeom prst="ellipse">
            <a:avLst/>
          </a:prstGeom>
          <a:solidFill>
            <a:schemeClr val="bg1">
              <a:lumMod val="75000"/>
              <a:alpha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2 4"/>
          <p:cNvCxnSpPr/>
          <p:nvPr/>
        </p:nvCxnSpPr>
        <p:spPr>
          <a:xfrm>
            <a:off x="6084416" y="3096071"/>
            <a:ext cx="288032" cy="432048"/>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881347" y="3560638"/>
            <a:ext cx="3003269" cy="615553"/>
          </a:xfrm>
          <a:prstGeom prst="rect">
            <a:avLst/>
          </a:prstGeom>
          <a:solidFill>
            <a:srgbClr val="FFFF00"/>
          </a:solidFill>
        </p:spPr>
        <p:txBody>
          <a:bodyPr wrap="square" rtlCol="0">
            <a:spAutoFit/>
          </a:bodyPr>
          <a:lstStyle/>
          <a:p>
            <a:r>
              <a:rPr lang="it-IT" dirty="0" smtClean="0"/>
              <a:t>NEUTRON STAR MERGING + </a:t>
            </a:r>
            <a:r>
              <a:rPr lang="it-IT" dirty="0" err="1" smtClean="0"/>
              <a:t>SNe</a:t>
            </a:r>
            <a:r>
              <a:rPr lang="it-IT" dirty="0" smtClean="0"/>
              <a:t>??</a:t>
            </a:r>
            <a:endParaRPr lang="it-IT" dirty="0"/>
          </a:p>
        </p:txBody>
      </p:sp>
    </p:spTree>
    <p:extLst>
      <p:ext uri="{BB962C8B-B14F-4D97-AF65-F5344CB8AC3E}">
        <p14:creationId xmlns:p14="http://schemas.microsoft.com/office/powerpoint/2010/main" val="217542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30272" y="0"/>
            <a:ext cx="1353383" cy="1007839"/>
          </a:xfrm>
          <a:prstGeom prst="rect">
            <a:avLst/>
          </a:prstGeom>
          <a:noFill/>
          <a:ln w="9525">
            <a:noFill/>
            <a:miter lim="800000"/>
            <a:headEnd/>
            <a:tailEnd/>
          </a:ln>
        </p:spPr>
      </p:pic>
      <p:pic>
        <p:nvPicPr>
          <p:cNvPr id="21" name="Immagine 20"/>
          <p:cNvPicPr>
            <a:picLocks noChangeAspect="1"/>
          </p:cNvPicPr>
          <p:nvPr/>
        </p:nvPicPr>
        <p:blipFill>
          <a:blip r:embed="rId4"/>
          <a:stretch>
            <a:fillRect/>
          </a:stretch>
        </p:blipFill>
        <p:spPr>
          <a:xfrm>
            <a:off x="6797200" y="-273"/>
            <a:ext cx="1483200" cy="951500"/>
          </a:xfrm>
          <a:prstGeom prst="rect">
            <a:avLst/>
          </a:prstGeom>
        </p:spPr>
      </p:pic>
      <p:sp>
        <p:nvSpPr>
          <p:cNvPr id="22" name="CasellaDiTesto 21"/>
          <p:cNvSpPr txBox="1"/>
          <p:nvPr/>
        </p:nvSpPr>
        <p:spPr>
          <a:xfrm>
            <a:off x="2195984" y="5838472"/>
            <a:ext cx="2925737" cy="353943"/>
          </a:xfrm>
          <a:prstGeom prst="rect">
            <a:avLst/>
          </a:prstGeom>
          <a:noFill/>
        </p:spPr>
        <p:txBody>
          <a:bodyPr wrap="none" rtlCol="0">
            <a:spAutoFit/>
          </a:bodyPr>
          <a:lstStyle/>
          <a:p>
            <a:r>
              <a:rPr lang="it-IT" b="1" dirty="0" smtClean="0">
                <a:solidFill>
                  <a:schemeClr val="bg1"/>
                </a:solidFill>
              </a:rPr>
              <a:t>ASTROFISICA NUCLEARE</a:t>
            </a:r>
            <a:endParaRPr lang="it-IT" b="1" dirty="0">
              <a:solidFill>
                <a:schemeClr val="bg1"/>
              </a:solidFill>
            </a:endParaRPr>
          </a:p>
        </p:txBody>
      </p:sp>
      <p:sp>
        <p:nvSpPr>
          <p:cNvPr id="23" name="Segnaposto piè di pagina 22"/>
          <p:cNvSpPr>
            <a:spLocks noGrp="1"/>
          </p:cNvSpPr>
          <p:nvPr>
            <p:ph type="ftr" sz="quarter" idx="11"/>
          </p:nvPr>
        </p:nvSpPr>
        <p:spPr/>
        <p:txBody>
          <a:bodyPr/>
          <a:lstStyle/>
          <a:p>
            <a:pPr>
              <a:defRPr/>
            </a:pPr>
            <a:endParaRPr lang="it-IT"/>
          </a:p>
        </p:txBody>
      </p:sp>
      <p:sp>
        <p:nvSpPr>
          <p:cNvPr id="24" name="Segnaposto numero diapositiva 23"/>
          <p:cNvSpPr>
            <a:spLocks noGrp="1"/>
          </p:cNvSpPr>
          <p:nvPr>
            <p:ph type="sldNum" sz="quarter" idx="12"/>
          </p:nvPr>
        </p:nvSpPr>
        <p:spPr>
          <a:xfrm>
            <a:off x="251768" y="5797981"/>
            <a:ext cx="586263" cy="360040"/>
          </a:xfrm>
        </p:spPr>
        <p:txBody>
          <a:bodyPr/>
          <a:lstStyle/>
          <a:p>
            <a:pPr>
              <a:defRPr/>
            </a:pPr>
            <a:fld id="{E02242EB-EDEF-442D-AFA0-608B12787C0B}" type="slidenum">
              <a:rPr lang="it-IT" smtClean="0">
                <a:solidFill>
                  <a:schemeClr val="bg1"/>
                </a:solidFill>
              </a:rPr>
              <a:pPr>
                <a:defRPr/>
              </a:pPr>
              <a:t>11</a:t>
            </a:fld>
            <a:endParaRPr lang="it-IT">
              <a:solidFill>
                <a:schemeClr val="bg1"/>
              </a:solidFill>
            </a:endParaRPr>
          </a:p>
        </p:txBody>
      </p:sp>
      <p:sp>
        <p:nvSpPr>
          <p:cNvPr id="25" name="CasellaDiTesto 24"/>
          <p:cNvSpPr txBox="1"/>
          <p:nvPr/>
        </p:nvSpPr>
        <p:spPr>
          <a:xfrm>
            <a:off x="22384" y="5328319"/>
            <a:ext cx="1093480" cy="360040"/>
          </a:xfrm>
          <a:prstGeom prst="rect">
            <a:avLst/>
          </a:prstGeom>
          <a:noFill/>
        </p:spPr>
        <p:txBody>
          <a:bodyPr wrap="square" rtlCol="0">
            <a:spAutoFit/>
          </a:bodyPr>
          <a:lstStyle/>
          <a:p>
            <a:r>
              <a:rPr lang="it-IT" dirty="0" smtClean="0"/>
              <a:t>24/10/17</a:t>
            </a:r>
            <a:endParaRPr lang="it-IT" dirty="0"/>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904" y="444782"/>
            <a:ext cx="5738831" cy="404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2418865" y="45283"/>
            <a:ext cx="4435830" cy="353943"/>
          </a:xfrm>
          <a:prstGeom prst="rect">
            <a:avLst/>
          </a:prstGeom>
          <a:solidFill>
            <a:schemeClr val="bg1">
              <a:alpha val="69000"/>
            </a:schemeClr>
          </a:solidFill>
        </p:spPr>
        <p:txBody>
          <a:bodyPr wrap="none" rtlCol="0">
            <a:spAutoFit/>
          </a:bodyPr>
          <a:lstStyle/>
          <a:p>
            <a:r>
              <a:rPr lang="it-IT" b="1" dirty="0" smtClean="0"/>
              <a:t>Una nota stella antica ricca di processi -r</a:t>
            </a:r>
            <a:endParaRPr lang="it-IT" b="1" dirty="0"/>
          </a:p>
        </p:txBody>
      </p:sp>
      <p:sp>
        <p:nvSpPr>
          <p:cNvPr id="5" name="CasellaDiTesto 4"/>
          <p:cNvSpPr txBox="1"/>
          <p:nvPr/>
        </p:nvSpPr>
        <p:spPr>
          <a:xfrm>
            <a:off x="971848" y="4301721"/>
            <a:ext cx="7308552" cy="1400383"/>
          </a:xfrm>
          <a:prstGeom prst="rect">
            <a:avLst/>
          </a:prstGeom>
          <a:noFill/>
        </p:spPr>
        <p:txBody>
          <a:bodyPr wrap="square" rtlCol="0">
            <a:spAutoFit/>
          </a:bodyPr>
          <a:lstStyle/>
          <a:p>
            <a:r>
              <a:rPr lang="it-IT" dirty="0" smtClean="0"/>
              <a:t>Questi elementi da cattura rapida di neutroni sono già ben visibili in stelle molto antiche e sono perciò prodotti da fenomeni non troppo longevi (non vari miliardi di anni, forse massimo uno o meno.  </a:t>
            </a:r>
            <a:r>
              <a:rPr lang="it-IT" dirty="0" err="1" smtClean="0"/>
              <a:t>SNe</a:t>
            </a:r>
            <a:r>
              <a:rPr lang="it-IT" dirty="0" smtClean="0"/>
              <a:t> da stelle massicce (molto rapide) oppure eventi come quello di Agosto in cui dopo le </a:t>
            </a:r>
            <a:r>
              <a:rPr lang="it-IT" dirty="0" err="1" smtClean="0"/>
              <a:t>SNe</a:t>
            </a:r>
            <a:r>
              <a:rPr lang="it-IT" dirty="0" smtClean="0"/>
              <a:t> ci sia stato un ritardo (NSM) inferiore a 1 </a:t>
            </a:r>
            <a:r>
              <a:rPr lang="it-IT" dirty="0" err="1" smtClean="0"/>
              <a:t>Gyr</a:t>
            </a:r>
            <a:r>
              <a:rPr lang="it-IT" dirty="0" smtClean="0"/>
              <a:t>.</a:t>
            </a:r>
            <a:endParaRPr lang="it-IT" dirty="0"/>
          </a:p>
        </p:txBody>
      </p:sp>
      <p:sp>
        <p:nvSpPr>
          <p:cNvPr id="6" name="CasellaDiTesto 5"/>
          <p:cNvSpPr txBox="1"/>
          <p:nvPr/>
        </p:nvSpPr>
        <p:spPr>
          <a:xfrm>
            <a:off x="7061639" y="1029876"/>
            <a:ext cx="1292228" cy="2185214"/>
          </a:xfrm>
          <a:prstGeom prst="rect">
            <a:avLst/>
          </a:prstGeom>
          <a:solidFill>
            <a:schemeClr val="bg1">
              <a:alpha val="57000"/>
            </a:schemeClr>
          </a:solidFill>
        </p:spPr>
        <p:txBody>
          <a:bodyPr wrap="square" rtlCol="0">
            <a:spAutoFit/>
          </a:bodyPr>
          <a:lstStyle/>
          <a:p>
            <a:r>
              <a:rPr lang="it-IT" b="1" dirty="0" smtClean="0">
                <a:solidFill>
                  <a:srgbClr val="002060"/>
                </a:solidFill>
              </a:rPr>
              <a:t>Età della stella: circa 10-11 </a:t>
            </a:r>
            <a:r>
              <a:rPr lang="it-IT" b="1" dirty="0" err="1" smtClean="0">
                <a:solidFill>
                  <a:srgbClr val="002060"/>
                </a:solidFill>
              </a:rPr>
              <a:t>Gyr</a:t>
            </a:r>
            <a:r>
              <a:rPr lang="it-IT" b="1" dirty="0" smtClean="0">
                <a:solidFill>
                  <a:srgbClr val="002060"/>
                </a:solidFill>
              </a:rPr>
              <a:t>.</a:t>
            </a:r>
          </a:p>
          <a:p>
            <a:endParaRPr lang="it-IT" b="1" dirty="0">
              <a:solidFill>
                <a:srgbClr val="002060"/>
              </a:solidFill>
            </a:endParaRPr>
          </a:p>
          <a:p>
            <a:r>
              <a:rPr lang="it-IT" b="1" dirty="0" smtClean="0">
                <a:solidFill>
                  <a:srgbClr val="002060"/>
                </a:solidFill>
              </a:rPr>
              <a:t>Età della Galassia:</a:t>
            </a:r>
          </a:p>
          <a:p>
            <a:r>
              <a:rPr lang="it-IT" b="1" dirty="0" smtClean="0">
                <a:solidFill>
                  <a:srgbClr val="002060"/>
                </a:solidFill>
              </a:rPr>
              <a:t>13 </a:t>
            </a:r>
            <a:r>
              <a:rPr lang="it-IT" b="1" dirty="0" err="1" smtClean="0">
                <a:solidFill>
                  <a:srgbClr val="002060"/>
                </a:solidFill>
              </a:rPr>
              <a:t>Gyr</a:t>
            </a:r>
            <a:r>
              <a:rPr lang="it-IT" b="1" dirty="0" smtClean="0">
                <a:solidFill>
                  <a:srgbClr val="002060"/>
                </a:solidFill>
              </a:rPr>
              <a:t>.</a:t>
            </a:r>
            <a:endParaRPr lang="it-IT" b="1" dirty="0">
              <a:solidFill>
                <a:srgbClr val="002060"/>
              </a:solidFill>
            </a:endParaRPr>
          </a:p>
        </p:txBody>
      </p:sp>
    </p:spTree>
    <p:extLst>
      <p:ext uri="{BB962C8B-B14F-4D97-AF65-F5344CB8AC3E}">
        <p14:creationId xmlns:p14="http://schemas.microsoft.com/office/powerpoint/2010/main" val="3048277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endParaRPr lang="it-IT"/>
          </a:p>
        </p:txBody>
      </p:sp>
      <p:sp>
        <p:nvSpPr>
          <p:cNvPr id="3" name="Segnaposto numero diapositiva 2"/>
          <p:cNvSpPr>
            <a:spLocks noGrp="1"/>
          </p:cNvSpPr>
          <p:nvPr>
            <p:ph type="sldNum" sz="quarter" idx="12"/>
          </p:nvPr>
        </p:nvSpPr>
        <p:spPr/>
        <p:txBody>
          <a:bodyPr/>
          <a:lstStyle/>
          <a:p>
            <a:pPr>
              <a:defRPr/>
            </a:pPr>
            <a:fld id="{E02242EB-EDEF-442D-AFA0-608B12787C0B}" type="slidenum">
              <a:rPr lang="it-IT" smtClean="0"/>
              <a:pPr>
                <a:defRPr/>
              </a:pPr>
              <a:t>12</a:t>
            </a:fld>
            <a:endParaRPr lang="it-IT"/>
          </a:p>
        </p:txBody>
      </p:sp>
      <p:sp>
        <p:nvSpPr>
          <p:cNvPr id="4" name="CasellaDiTesto 3"/>
          <p:cNvSpPr txBox="1"/>
          <p:nvPr/>
        </p:nvSpPr>
        <p:spPr>
          <a:xfrm>
            <a:off x="22384" y="5328319"/>
            <a:ext cx="1093480" cy="360040"/>
          </a:xfrm>
          <a:prstGeom prst="rect">
            <a:avLst/>
          </a:prstGeom>
          <a:noFill/>
        </p:spPr>
        <p:txBody>
          <a:bodyPr wrap="square" rtlCol="0">
            <a:spAutoFit/>
          </a:bodyPr>
          <a:lstStyle/>
          <a:p>
            <a:r>
              <a:rPr lang="it-IT" dirty="0" smtClean="0"/>
              <a:t>24/10/17</a:t>
            </a:r>
            <a:endParaRPr lang="it-IT" dirty="0"/>
          </a:p>
        </p:txBody>
      </p:sp>
      <p:sp>
        <p:nvSpPr>
          <p:cNvPr id="5" name="Segnaposto numero diapositiva 23"/>
          <p:cNvSpPr txBox="1">
            <a:spLocks/>
          </p:cNvSpPr>
          <p:nvPr/>
        </p:nvSpPr>
        <p:spPr>
          <a:xfrm>
            <a:off x="251768" y="5797981"/>
            <a:ext cx="586263" cy="360040"/>
          </a:xfrm>
          <a:prstGeom prst="rect">
            <a:avLst/>
          </a:prstGeom>
        </p:spPr>
        <p:txBody>
          <a:bodyPr vert="horz" lIns="84344" tIns="42172" rIns="84344" bIns="42172" rtlCol="0" anchor="ctr"/>
          <a:lstStyle>
            <a:defPPr>
              <a:defRPr lang="it-IT"/>
            </a:defPPr>
            <a:lvl1pPr algn="r" defTabSz="843443" rtl="0" fontAlgn="auto">
              <a:spcBef>
                <a:spcPts val="0"/>
              </a:spcBef>
              <a:spcAft>
                <a:spcPts val="0"/>
              </a:spcAft>
              <a:defRPr sz="1100" kern="1200">
                <a:solidFill>
                  <a:schemeClr val="tx1">
                    <a:tint val="75000"/>
                  </a:schemeClr>
                </a:solidFill>
                <a:latin typeface="+mn-lt"/>
                <a:ea typeface="+mn-ea"/>
                <a:cs typeface="+mn-cs"/>
              </a:defRPr>
            </a:lvl1pPr>
            <a:lvl2pPr marL="420688" indent="36513" algn="l" defTabSz="842963" rtl="0" fontAlgn="base">
              <a:spcBef>
                <a:spcPct val="0"/>
              </a:spcBef>
              <a:spcAft>
                <a:spcPct val="0"/>
              </a:spcAft>
              <a:defRPr sz="1700" kern="1200">
                <a:solidFill>
                  <a:schemeClr val="tx1"/>
                </a:solidFill>
                <a:latin typeface="Arial" charset="0"/>
                <a:ea typeface="+mn-ea"/>
                <a:cs typeface="+mn-cs"/>
              </a:defRPr>
            </a:lvl2pPr>
            <a:lvl3pPr marL="842963" indent="71438" algn="l" defTabSz="842963" rtl="0" fontAlgn="base">
              <a:spcBef>
                <a:spcPct val="0"/>
              </a:spcBef>
              <a:spcAft>
                <a:spcPct val="0"/>
              </a:spcAft>
              <a:defRPr sz="1700" kern="1200">
                <a:solidFill>
                  <a:schemeClr val="tx1"/>
                </a:solidFill>
                <a:latin typeface="Arial" charset="0"/>
                <a:ea typeface="+mn-ea"/>
                <a:cs typeface="+mn-cs"/>
              </a:defRPr>
            </a:lvl3pPr>
            <a:lvl4pPr marL="1263650" indent="107950" algn="l" defTabSz="842963" rtl="0" fontAlgn="base">
              <a:spcBef>
                <a:spcPct val="0"/>
              </a:spcBef>
              <a:spcAft>
                <a:spcPct val="0"/>
              </a:spcAft>
              <a:defRPr sz="1700" kern="1200">
                <a:solidFill>
                  <a:schemeClr val="tx1"/>
                </a:solidFill>
                <a:latin typeface="Arial" charset="0"/>
                <a:ea typeface="+mn-ea"/>
                <a:cs typeface="+mn-cs"/>
              </a:defRPr>
            </a:lvl4pPr>
            <a:lvl5pPr marL="1685925" indent="142875" algn="l" defTabSz="842963" rtl="0" fontAlgn="base">
              <a:spcBef>
                <a:spcPct val="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defRPr/>
            </a:pPr>
            <a:r>
              <a:rPr lang="it-IT" dirty="0" smtClean="0">
                <a:solidFill>
                  <a:schemeClr val="bg1"/>
                </a:solidFill>
              </a:rPr>
              <a:t>12</a:t>
            </a:r>
            <a:endParaRPr lang="it-IT" dirty="0">
              <a:solidFill>
                <a:schemeClr val="bg1"/>
              </a:solidFill>
            </a:endParaRPr>
          </a:p>
        </p:txBody>
      </p:sp>
      <p:sp>
        <p:nvSpPr>
          <p:cNvPr id="6" name="CasellaDiTesto 5"/>
          <p:cNvSpPr txBox="1"/>
          <p:nvPr/>
        </p:nvSpPr>
        <p:spPr>
          <a:xfrm>
            <a:off x="1150304" y="5005153"/>
            <a:ext cx="6588278" cy="646331"/>
          </a:xfrm>
          <a:prstGeom prst="rect">
            <a:avLst/>
          </a:prstGeom>
          <a:noFill/>
        </p:spPr>
        <p:txBody>
          <a:bodyPr wrap="none" rtlCol="0">
            <a:spAutoFit/>
          </a:bodyPr>
          <a:lstStyle/>
          <a:p>
            <a:r>
              <a:rPr lang="it-IT" sz="3600" b="1" dirty="0" smtClean="0">
                <a:solidFill>
                  <a:srgbClr val="C00000"/>
                </a:solidFill>
              </a:rPr>
              <a:t>GRAZIE DELL’ATTENZIONE!!</a:t>
            </a:r>
            <a:endParaRPr lang="it-IT" sz="3600" b="1" dirty="0">
              <a:solidFill>
                <a:srgbClr val="C00000"/>
              </a:solidFill>
            </a:endParaRPr>
          </a:p>
        </p:txBody>
      </p:sp>
      <p:sp>
        <p:nvSpPr>
          <p:cNvPr id="7" name="Rettangolo 6"/>
          <p:cNvSpPr/>
          <p:nvPr/>
        </p:nvSpPr>
        <p:spPr>
          <a:xfrm>
            <a:off x="838031" y="2248928"/>
            <a:ext cx="7442369" cy="2462213"/>
          </a:xfrm>
          <a:prstGeom prst="rect">
            <a:avLst/>
          </a:prstGeom>
        </p:spPr>
        <p:txBody>
          <a:bodyPr wrap="square">
            <a:spAutoFit/>
          </a:bodyPr>
          <a:lstStyle/>
          <a:p>
            <a:r>
              <a:rPr lang="it-IT" sz="2200" i="1" dirty="0" smtClean="0">
                <a:solidFill>
                  <a:srgbClr val="002060"/>
                </a:solidFill>
                <a:latin typeface="Arial" panose="020B0604020202020204" pitchFamily="34" charset="0"/>
              </a:rPr>
              <a:t>[……]</a:t>
            </a:r>
          </a:p>
          <a:p>
            <a:r>
              <a:rPr lang="it-IT" sz="2200" i="1" dirty="0" smtClean="0">
                <a:solidFill>
                  <a:srgbClr val="002060"/>
                </a:solidFill>
                <a:latin typeface="Arial" panose="020B0604020202020204" pitchFamily="34" charset="0"/>
              </a:rPr>
              <a:t>Pertanto</a:t>
            </a:r>
            <a:r>
              <a:rPr lang="it-IT" sz="2200" i="1" dirty="0">
                <a:solidFill>
                  <a:srgbClr val="002060"/>
                </a:solidFill>
                <a:latin typeface="Arial" panose="020B0604020202020204" pitchFamily="34" charset="0"/>
              </a:rPr>
              <a:t>, quando avremo veduto che nulla si può creare</a:t>
            </a:r>
            <a:br>
              <a:rPr lang="it-IT" sz="2200" i="1" dirty="0">
                <a:solidFill>
                  <a:srgbClr val="002060"/>
                </a:solidFill>
                <a:latin typeface="Arial" panose="020B0604020202020204" pitchFamily="34" charset="0"/>
              </a:rPr>
            </a:br>
            <a:r>
              <a:rPr lang="it-IT" sz="2200" i="1" dirty="0">
                <a:solidFill>
                  <a:srgbClr val="002060"/>
                </a:solidFill>
                <a:latin typeface="Arial" panose="020B0604020202020204" pitchFamily="34" charset="0"/>
              </a:rPr>
              <a:t>dal nulla, allora di qui </a:t>
            </a:r>
            <a:r>
              <a:rPr lang="it-IT" sz="2200" i="1" dirty="0" smtClean="0">
                <a:solidFill>
                  <a:srgbClr val="002060"/>
                </a:solidFill>
                <a:latin typeface="Arial" panose="020B0604020202020204" pitchFamily="34" charset="0"/>
              </a:rPr>
              <a:t>comprenderemo meglio ciò </a:t>
            </a:r>
            <a:r>
              <a:rPr lang="it-IT" sz="2200" i="1" dirty="0">
                <a:solidFill>
                  <a:srgbClr val="002060"/>
                </a:solidFill>
                <a:latin typeface="Arial" panose="020B0604020202020204" pitchFamily="34" charset="0"/>
              </a:rPr>
              <a:t>che </a:t>
            </a:r>
            <a:r>
              <a:rPr lang="it-IT" sz="2200" i="1" dirty="0" smtClean="0">
                <a:solidFill>
                  <a:srgbClr val="002060"/>
                </a:solidFill>
                <a:latin typeface="Arial" panose="020B0604020202020204" pitchFamily="34" charset="0"/>
              </a:rPr>
              <a:t>ora cerchiamo</a:t>
            </a:r>
            <a:r>
              <a:rPr lang="it-IT" sz="2200" i="1" dirty="0">
                <a:solidFill>
                  <a:srgbClr val="002060"/>
                </a:solidFill>
                <a:latin typeface="Arial" panose="020B0604020202020204" pitchFamily="34" charset="0"/>
              </a:rPr>
              <a:t>, e d</a:t>
            </a:r>
            <a:r>
              <a:rPr lang="it-IT" sz="2200" i="1" dirty="0" smtClean="0">
                <a:solidFill>
                  <a:srgbClr val="002060"/>
                </a:solidFill>
                <a:latin typeface="Arial" panose="020B0604020202020204" pitchFamily="34" charset="0"/>
              </a:rPr>
              <a:t>a dove </a:t>
            </a:r>
            <a:r>
              <a:rPr lang="it-IT" sz="2200" i="1" dirty="0">
                <a:solidFill>
                  <a:srgbClr val="002060"/>
                </a:solidFill>
                <a:latin typeface="Arial" panose="020B0604020202020204" pitchFamily="34" charset="0"/>
              </a:rPr>
              <a:t>si possa creare ogni </a:t>
            </a:r>
            <a:r>
              <a:rPr lang="it-IT" sz="2200" i="1" dirty="0" smtClean="0">
                <a:solidFill>
                  <a:srgbClr val="002060"/>
                </a:solidFill>
                <a:latin typeface="Arial" panose="020B0604020202020204" pitchFamily="34" charset="0"/>
              </a:rPr>
              <a:t>cosa; e come tutto si formi senza </a:t>
            </a:r>
            <a:r>
              <a:rPr lang="it-IT" sz="2200" i="1" dirty="0">
                <a:solidFill>
                  <a:srgbClr val="002060"/>
                </a:solidFill>
                <a:latin typeface="Arial" panose="020B0604020202020204" pitchFamily="34" charset="0"/>
              </a:rPr>
              <a:t>interventi </a:t>
            </a:r>
            <a:r>
              <a:rPr lang="it-IT" sz="2200" i="1" dirty="0" smtClean="0">
                <a:solidFill>
                  <a:srgbClr val="002060"/>
                </a:solidFill>
                <a:latin typeface="Arial" panose="020B0604020202020204" pitchFamily="34" charset="0"/>
              </a:rPr>
              <a:t>di </a:t>
            </a:r>
            <a:r>
              <a:rPr lang="it-IT" sz="2200" i="1" dirty="0" err="1" smtClean="0">
                <a:solidFill>
                  <a:srgbClr val="002060"/>
                </a:solidFill>
                <a:latin typeface="Arial" panose="020B0604020202020204" pitchFamily="34" charset="0"/>
              </a:rPr>
              <a:t>dèi</a:t>
            </a:r>
            <a:r>
              <a:rPr lang="it-IT" sz="2200" i="1" dirty="0" smtClean="0">
                <a:solidFill>
                  <a:srgbClr val="002060"/>
                </a:solidFill>
                <a:latin typeface="Arial" panose="020B0604020202020204" pitchFamily="34" charset="0"/>
              </a:rPr>
              <a:t>.</a:t>
            </a:r>
          </a:p>
          <a:p>
            <a:r>
              <a:rPr lang="it-IT" sz="2200" i="1" dirty="0" smtClean="0">
                <a:solidFill>
                  <a:srgbClr val="002060"/>
                </a:solidFill>
                <a:latin typeface="Arial" panose="020B0604020202020204" pitchFamily="34" charset="0"/>
              </a:rPr>
              <a:t>[……]   </a:t>
            </a:r>
          </a:p>
          <a:p>
            <a:r>
              <a:rPr lang="it-IT" sz="2200" i="1" dirty="0">
                <a:solidFill>
                  <a:srgbClr val="002060"/>
                </a:solidFill>
                <a:latin typeface="Arial" panose="020B0604020202020204" pitchFamily="34" charset="0"/>
              </a:rPr>
              <a:t> </a:t>
            </a:r>
            <a:r>
              <a:rPr lang="it-IT" sz="2200" i="1" dirty="0" smtClean="0">
                <a:solidFill>
                  <a:srgbClr val="002060"/>
                </a:solidFill>
                <a:latin typeface="Arial" panose="020B0604020202020204" pitchFamily="34" charset="0"/>
              </a:rPr>
              <a:t>         </a:t>
            </a:r>
            <a:r>
              <a:rPr lang="it-IT" sz="2200" i="1" dirty="0" smtClean="0">
                <a:solidFill>
                  <a:srgbClr val="333333"/>
                </a:solidFill>
                <a:latin typeface="Arial" panose="020B0604020202020204" pitchFamily="34" charset="0"/>
              </a:rPr>
              <a:t>[Tito Lucrezio Caro, De Rerum Natura, I, 149-158]</a:t>
            </a:r>
            <a:endParaRPr lang="it-IT" sz="2200" dirty="0"/>
          </a:p>
        </p:txBody>
      </p:sp>
      <p:sp>
        <p:nvSpPr>
          <p:cNvPr id="8" name="CasellaDiTesto 7"/>
          <p:cNvSpPr txBox="1"/>
          <p:nvPr/>
        </p:nvSpPr>
        <p:spPr>
          <a:xfrm>
            <a:off x="1135350" y="317688"/>
            <a:ext cx="7037297" cy="1631216"/>
          </a:xfrm>
          <a:prstGeom prst="rect">
            <a:avLst/>
          </a:prstGeom>
          <a:solidFill>
            <a:schemeClr val="bg1">
              <a:alpha val="74000"/>
            </a:schemeClr>
          </a:solidFill>
        </p:spPr>
        <p:txBody>
          <a:bodyPr wrap="square" rtlCol="0">
            <a:spAutoFit/>
          </a:bodyPr>
          <a:lstStyle/>
          <a:p>
            <a:pPr algn="ctr"/>
            <a:r>
              <a:rPr lang="it-IT" sz="2000" b="1" dirty="0" smtClean="0">
                <a:solidFill>
                  <a:srgbClr val="C00000"/>
                </a:solidFill>
              </a:rPr>
              <a:t>STIAMO PARLANDO DI CONQUISTE ECCEZIONALI DELLA FISICA DEL </a:t>
            </a:r>
            <a:r>
              <a:rPr lang="it-IT" sz="2000" b="1" dirty="0" err="1" smtClean="0">
                <a:solidFill>
                  <a:srgbClr val="C00000"/>
                </a:solidFill>
              </a:rPr>
              <a:t>XX</a:t>
            </a:r>
            <a:r>
              <a:rPr lang="it-IT" sz="2000" b="1" baseline="30000" dirty="0" err="1" smtClean="0">
                <a:solidFill>
                  <a:srgbClr val="C00000"/>
                </a:solidFill>
              </a:rPr>
              <a:t>o</a:t>
            </a:r>
            <a:r>
              <a:rPr lang="it-IT" sz="2000" b="1" dirty="0" smtClean="0">
                <a:solidFill>
                  <a:srgbClr val="C00000"/>
                </a:solidFill>
              </a:rPr>
              <a:t>  e </a:t>
            </a:r>
            <a:r>
              <a:rPr lang="it-IT" sz="2000" b="1" dirty="0" err="1" smtClean="0">
                <a:solidFill>
                  <a:srgbClr val="C00000"/>
                </a:solidFill>
              </a:rPr>
              <a:t>XXI</a:t>
            </a:r>
            <a:r>
              <a:rPr lang="it-IT" sz="2000" b="1" baseline="30000" dirty="0" err="1" smtClean="0">
                <a:solidFill>
                  <a:srgbClr val="C00000"/>
                </a:solidFill>
              </a:rPr>
              <a:t>o</a:t>
            </a:r>
            <a:r>
              <a:rPr lang="it-IT" sz="2000" b="1" dirty="0" smtClean="0">
                <a:solidFill>
                  <a:srgbClr val="C00000"/>
                </a:solidFill>
              </a:rPr>
              <a:t> SECOLO.</a:t>
            </a:r>
          </a:p>
          <a:p>
            <a:endParaRPr lang="it-IT" sz="2000" b="1" dirty="0" smtClean="0">
              <a:solidFill>
                <a:srgbClr val="C00000"/>
              </a:solidFill>
            </a:endParaRPr>
          </a:p>
          <a:p>
            <a:r>
              <a:rPr lang="it-IT" sz="2000" b="1" dirty="0" smtClean="0">
                <a:solidFill>
                  <a:srgbClr val="C00000"/>
                </a:solidFill>
              </a:rPr>
              <a:t>EPPURE STIAMO SOLO SEGUENDO LE ORME DI ALTRI, CHE CI HANNO PRECEDUTO, INDICANDO LA VIA.</a:t>
            </a:r>
            <a:endParaRPr lang="it-IT" sz="2000" b="1" dirty="0">
              <a:solidFill>
                <a:srgbClr val="C00000"/>
              </a:solidFill>
            </a:endParaRPr>
          </a:p>
        </p:txBody>
      </p:sp>
    </p:spTree>
    <p:extLst>
      <p:ext uri="{BB962C8B-B14F-4D97-AF65-F5344CB8AC3E}">
        <p14:creationId xmlns:p14="http://schemas.microsoft.com/office/powerpoint/2010/main" val="318237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30272" y="0"/>
            <a:ext cx="1353383" cy="1007839"/>
          </a:xfrm>
          <a:prstGeom prst="rect">
            <a:avLst/>
          </a:prstGeom>
          <a:noFill/>
          <a:ln w="9525">
            <a:noFill/>
            <a:miter lim="800000"/>
            <a:headEnd/>
            <a:tailEnd/>
          </a:ln>
        </p:spPr>
      </p:pic>
      <p:pic>
        <p:nvPicPr>
          <p:cNvPr id="21" name="Immagine 20"/>
          <p:cNvPicPr>
            <a:picLocks noChangeAspect="1"/>
          </p:cNvPicPr>
          <p:nvPr/>
        </p:nvPicPr>
        <p:blipFill>
          <a:blip r:embed="rId4"/>
          <a:stretch>
            <a:fillRect/>
          </a:stretch>
        </p:blipFill>
        <p:spPr>
          <a:xfrm>
            <a:off x="6797200" y="-273"/>
            <a:ext cx="1483200" cy="951500"/>
          </a:xfrm>
          <a:prstGeom prst="rect">
            <a:avLst/>
          </a:prstGeom>
        </p:spPr>
      </p:pic>
      <p:sp>
        <p:nvSpPr>
          <p:cNvPr id="22" name="CasellaDiTesto 21"/>
          <p:cNvSpPr txBox="1"/>
          <p:nvPr/>
        </p:nvSpPr>
        <p:spPr>
          <a:xfrm>
            <a:off x="2195984" y="5838472"/>
            <a:ext cx="2925737" cy="353943"/>
          </a:xfrm>
          <a:prstGeom prst="rect">
            <a:avLst/>
          </a:prstGeom>
          <a:noFill/>
        </p:spPr>
        <p:txBody>
          <a:bodyPr wrap="none" rtlCol="0">
            <a:spAutoFit/>
          </a:bodyPr>
          <a:lstStyle/>
          <a:p>
            <a:r>
              <a:rPr lang="it-IT" b="1" dirty="0" smtClean="0">
                <a:solidFill>
                  <a:schemeClr val="bg1"/>
                </a:solidFill>
              </a:rPr>
              <a:t>ASTROFISICA NUCLEARE</a:t>
            </a:r>
            <a:endParaRPr lang="it-IT" b="1" dirty="0">
              <a:solidFill>
                <a:schemeClr val="bg1"/>
              </a:solidFill>
            </a:endParaRPr>
          </a:p>
        </p:txBody>
      </p:sp>
      <p:sp>
        <p:nvSpPr>
          <p:cNvPr id="23" name="Segnaposto piè di pagina 22"/>
          <p:cNvSpPr>
            <a:spLocks noGrp="1"/>
          </p:cNvSpPr>
          <p:nvPr>
            <p:ph type="ftr" sz="quarter" idx="11"/>
          </p:nvPr>
        </p:nvSpPr>
        <p:spPr/>
        <p:txBody>
          <a:bodyPr/>
          <a:lstStyle/>
          <a:p>
            <a:pPr>
              <a:defRPr/>
            </a:pPr>
            <a:endParaRPr lang="it-IT"/>
          </a:p>
        </p:txBody>
      </p:sp>
      <p:sp>
        <p:nvSpPr>
          <p:cNvPr id="24" name="Segnaposto numero diapositiva 23"/>
          <p:cNvSpPr>
            <a:spLocks noGrp="1"/>
          </p:cNvSpPr>
          <p:nvPr>
            <p:ph type="sldNum" sz="quarter" idx="12"/>
          </p:nvPr>
        </p:nvSpPr>
        <p:spPr>
          <a:xfrm>
            <a:off x="251768" y="5797981"/>
            <a:ext cx="586263" cy="360040"/>
          </a:xfrm>
        </p:spPr>
        <p:txBody>
          <a:bodyPr/>
          <a:lstStyle/>
          <a:p>
            <a:pPr>
              <a:defRPr/>
            </a:pPr>
            <a:fld id="{E02242EB-EDEF-442D-AFA0-608B12787C0B}" type="slidenum">
              <a:rPr lang="it-IT" smtClean="0">
                <a:solidFill>
                  <a:schemeClr val="bg1"/>
                </a:solidFill>
              </a:rPr>
              <a:pPr>
                <a:defRPr/>
              </a:pPr>
              <a:t>2</a:t>
            </a:fld>
            <a:endParaRPr lang="it-IT">
              <a:solidFill>
                <a:schemeClr val="bg1"/>
              </a:solidFill>
            </a:endParaRPr>
          </a:p>
        </p:txBody>
      </p:sp>
      <p:sp>
        <p:nvSpPr>
          <p:cNvPr id="25" name="CasellaDiTesto 24"/>
          <p:cNvSpPr txBox="1"/>
          <p:nvPr/>
        </p:nvSpPr>
        <p:spPr>
          <a:xfrm>
            <a:off x="22384" y="5328319"/>
            <a:ext cx="1093480" cy="360040"/>
          </a:xfrm>
          <a:prstGeom prst="rect">
            <a:avLst/>
          </a:prstGeom>
          <a:noFill/>
        </p:spPr>
        <p:txBody>
          <a:bodyPr wrap="square" rtlCol="0">
            <a:spAutoFit/>
          </a:bodyPr>
          <a:lstStyle/>
          <a:p>
            <a:r>
              <a:rPr lang="it-IT" dirty="0" smtClean="0"/>
              <a:t>24/10/17</a:t>
            </a:r>
            <a:endParaRPr lang="it-IT" dirty="0"/>
          </a:p>
        </p:txBody>
      </p:sp>
      <p:pic>
        <p:nvPicPr>
          <p:cNvPr id="8" name="Immagine 7"/>
          <p:cNvPicPr>
            <a:picLocks noChangeAspect="1"/>
          </p:cNvPicPr>
          <p:nvPr/>
        </p:nvPicPr>
        <p:blipFill>
          <a:blip r:embed="rId5"/>
          <a:stretch>
            <a:fillRect/>
          </a:stretch>
        </p:blipFill>
        <p:spPr>
          <a:xfrm>
            <a:off x="838031" y="2076915"/>
            <a:ext cx="5028976" cy="3039033"/>
          </a:xfrm>
          <a:prstGeom prst="rect">
            <a:avLst/>
          </a:prstGeom>
        </p:spPr>
      </p:pic>
      <p:sp>
        <p:nvSpPr>
          <p:cNvPr id="9" name="CasellaDiTesto 8"/>
          <p:cNvSpPr txBox="1"/>
          <p:nvPr/>
        </p:nvSpPr>
        <p:spPr>
          <a:xfrm>
            <a:off x="1149392" y="1654303"/>
            <a:ext cx="4116961" cy="353943"/>
          </a:xfrm>
          <a:prstGeom prst="rect">
            <a:avLst/>
          </a:prstGeom>
          <a:noFill/>
        </p:spPr>
        <p:txBody>
          <a:bodyPr wrap="none" rtlCol="0">
            <a:spAutoFit/>
          </a:bodyPr>
          <a:lstStyle/>
          <a:p>
            <a:r>
              <a:rPr lang="it-IT" b="1" dirty="0" smtClean="0">
                <a:solidFill>
                  <a:srgbClr val="264796"/>
                </a:solidFill>
              </a:rPr>
              <a:t>IL «VERY LARGE TELESCOPE» (ESO)</a:t>
            </a:r>
            <a:endParaRPr lang="it-IT" b="1" dirty="0">
              <a:solidFill>
                <a:srgbClr val="264796"/>
              </a:solidFill>
            </a:endParaRPr>
          </a:p>
        </p:txBody>
      </p:sp>
      <p:pic>
        <p:nvPicPr>
          <p:cNvPr id="10" name="Immagine 9"/>
          <p:cNvPicPr>
            <a:picLocks noChangeAspect="1"/>
          </p:cNvPicPr>
          <p:nvPr/>
        </p:nvPicPr>
        <p:blipFill>
          <a:blip r:embed="rId6"/>
          <a:stretch>
            <a:fillRect/>
          </a:stretch>
        </p:blipFill>
        <p:spPr>
          <a:xfrm>
            <a:off x="3800921" y="3061918"/>
            <a:ext cx="4472775" cy="2693033"/>
          </a:xfrm>
          <a:prstGeom prst="rect">
            <a:avLst/>
          </a:prstGeom>
        </p:spPr>
      </p:pic>
      <p:sp>
        <p:nvSpPr>
          <p:cNvPr id="11" name="CasellaDiTesto 10"/>
          <p:cNvSpPr txBox="1"/>
          <p:nvPr/>
        </p:nvSpPr>
        <p:spPr>
          <a:xfrm>
            <a:off x="3650341" y="2707975"/>
            <a:ext cx="4773936" cy="353943"/>
          </a:xfrm>
          <a:prstGeom prst="rect">
            <a:avLst/>
          </a:prstGeom>
          <a:solidFill>
            <a:schemeClr val="bg1"/>
          </a:solidFill>
        </p:spPr>
        <p:txBody>
          <a:bodyPr wrap="none" rtlCol="0">
            <a:spAutoFit/>
          </a:bodyPr>
          <a:lstStyle/>
          <a:p>
            <a:r>
              <a:rPr lang="it-IT" b="1" dirty="0" smtClean="0">
                <a:solidFill>
                  <a:srgbClr val="264796"/>
                </a:solidFill>
              </a:rPr>
              <a:t>LO «HUBBLE SPACE TELESCOPE» (NASA)</a:t>
            </a:r>
            <a:endParaRPr lang="it-IT" b="1" dirty="0">
              <a:solidFill>
                <a:srgbClr val="264796"/>
              </a:solidFill>
            </a:endParaRPr>
          </a:p>
        </p:txBody>
      </p:sp>
      <p:sp>
        <p:nvSpPr>
          <p:cNvPr id="3" name="CasellaDiTesto 2"/>
          <p:cNvSpPr txBox="1"/>
          <p:nvPr/>
        </p:nvSpPr>
        <p:spPr>
          <a:xfrm>
            <a:off x="1624546" y="397637"/>
            <a:ext cx="5031314" cy="877163"/>
          </a:xfrm>
          <a:prstGeom prst="rect">
            <a:avLst/>
          </a:prstGeom>
          <a:solidFill>
            <a:schemeClr val="bg1">
              <a:alpha val="57000"/>
            </a:schemeClr>
          </a:solidFill>
        </p:spPr>
        <p:txBody>
          <a:bodyPr wrap="none" rtlCol="0">
            <a:spAutoFit/>
          </a:bodyPr>
          <a:lstStyle/>
          <a:p>
            <a:pPr algn="ctr"/>
            <a:r>
              <a:rPr lang="it-IT" b="1" dirty="0" smtClean="0">
                <a:solidFill>
                  <a:srgbClr val="C00000"/>
                </a:solidFill>
              </a:rPr>
              <a:t>COME LO SI E’ SCOPERTO?</a:t>
            </a:r>
          </a:p>
          <a:p>
            <a:pPr algn="ctr"/>
            <a:r>
              <a:rPr lang="it-IT" b="1" dirty="0" smtClean="0">
                <a:solidFill>
                  <a:srgbClr val="C00000"/>
                </a:solidFill>
              </a:rPr>
              <a:t>CON L’OSSERVAZIONE UV, OTTICA, IR DEGLI </a:t>
            </a:r>
          </a:p>
          <a:p>
            <a:pPr algn="ctr"/>
            <a:r>
              <a:rPr lang="it-IT" b="1" dirty="0" smtClean="0">
                <a:solidFill>
                  <a:srgbClr val="C00000"/>
                </a:solidFill>
              </a:rPr>
              <a:t>STRUMENTI PIU’ POTENTI DEL MONDO</a:t>
            </a:r>
            <a:endParaRPr lang="it-IT" b="1" dirty="0">
              <a:solidFill>
                <a:srgbClr val="C00000"/>
              </a:solidFill>
            </a:endParaRPr>
          </a:p>
        </p:txBody>
      </p:sp>
    </p:spTree>
    <p:extLst>
      <p:ext uri="{BB962C8B-B14F-4D97-AF65-F5344CB8AC3E}">
        <p14:creationId xmlns:p14="http://schemas.microsoft.com/office/powerpoint/2010/main" val="3425768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30272" y="0"/>
            <a:ext cx="1353383" cy="1007839"/>
          </a:xfrm>
          <a:prstGeom prst="rect">
            <a:avLst/>
          </a:prstGeom>
          <a:noFill/>
          <a:ln w="9525">
            <a:noFill/>
            <a:miter lim="800000"/>
            <a:headEnd/>
            <a:tailEnd/>
          </a:ln>
        </p:spPr>
      </p:pic>
      <p:pic>
        <p:nvPicPr>
          <p:cNvPr id="21" name="Immagine 20"/>
          <p:cNvPicPr>
            <a:picLocks noChangeAspect="1"/>
          </p:cNvPicPr>
          <p:nvPr/>
        </p:nvPicPr>
        <p:blipFill>
          <a:blip r:embed="rId4"/>
          <a:stretch>
            <a:fillRect/>
          </a:stretch>
        </p:blipFill>
        <p:spPr>
          <a:xfrm>
            <a:off x="6797200" y="-273"/>
            <a:ext cx="1483200" cy="951500"/>
          </a:xfrm>
          <a:prstGeom prst="rect">
            <a:avLst/>
          </a:prstGeom>
        </p:spPr>
      </p:pic>
      <p:sp>
        <p:nvSpPr>
          <p:cNvPr id="22" name="CasellaDiTesto 21"/>
          <p:cNvSpPr txBox="1"/>
          <p:nvPr/>
        </p:nvSpPr>
        <p:spPr>
          <a:xfrm>
            <a:off x="2195984" y="5838472"/>
            <a:ext cx="2925737" cy="353943"/>
          </a:xfrm>
          <a:prstGeom prst="rect">
            <a:avLst/>
          </a:prstGeom>
          <a:noFill/>
        </p:spPr>
        <p:txBody>
          <a:bodyPr wrap="none" rtlCol="0">
            <a:spAutoFit/>
          </a:bodyPr>
          <a:lstStyle/>
          <a:p>
            <a:r>
              <a:rPr lang="it-IT" b="1" dirty="0" smtClean="0">
                <a:solidFill>
                  <a:schemeClr val="bg1"/>
                </a:solidFill>
              </a:rPr>
              <a:t>ASTROFISICA NUCLEARE</a:t>
            </a:r>
            <a:endParaRPr lang="it-IT" b="1" dirty="0">
              <a:solidFill>
                <a:schemeClr val="bg1"/>
              </a:solidFill>
            </a:endParaRPr>
          </a:p>
        </p:txBody>
      </p:sp>
      <p:sp>
        <p:nvSpPr>
          <p:cNvPr id="23" name="Segnaposto piè di pagina 22"/>
          <p:cNvSpPr>
            <a:spLocks noGrp="1"/>
          </p:cNvSpPr>
          <p:nvPr>
            <p:ph type="ftr" sz="quarter" idx="11"/>
          </p:nvPr>
        </p:nvSpPr>
        <p:spPr/>
        <p:txBody>
          <a:bodyPr/>
          <a:lstStyle/>
          <a:p>
            <a:pPr>
              <a:defRPr/>
            </a:pPr>
            <a:endParaRPr lang="it-IT"/>
          </a:p>
        </p:txBody>
      </p:sp>
      <p:sp>
        <p:nvSpPr>
          <p:cNvPr id="24" name="Segnaposto numero diapositiva 23"/>
          <p:cNvSpPr>
            <a:spLocks noGrp="1"/>
          </p:cNvSpPr>
          <p:nvPr>
            <p:ph type="sldNum" sz="quarter" idx="12"/>
          </p:nvPr>
        </p:nvSpPr>
        <p:spPr>
          <a:xfrm>
            <a:off x="251768" y="5797981"/>
            <a:ext cx="586263" cy="360040"/>
          </a:xfrm>
        </p:spPr>
        <p:txBody>
          <a:bodyPr/>
          <a:lstStyle/>
          <a:p>
            <a:pPr>
              <a:defRPr/>
            </a:pPr>
            <a:fld id="{E02242EB-EDEF-442D-AFA0-608B12787C0B}" type="slidenum">
              <a:rPr lang="it-IT" smtClean="0">
                <a:solidFill>
                  <a:schemeClr val="bg1"/>
                </a:solidFill>
              </a:rPr>
              <a:pPr>
                <a:defRPr/>
              </a:pPr>
              <a:t>3</a:t>
            </a:fld>
            <a:endParaRPr lang="it-IT">
              <a:solidFill>
                <a:schemeClr val="bg1"/>
              </a:solidFill>
            </a:endParaRPr>
          </a:p>
        </p:txBody>
      </p:sp>
      <p:sp>
        <p:nvSpPr>
          <p:cNvPr id="25" name="CasellaDiTesto 24"/>
          <p:cNvSpPr txBox="1"/>
          <p:nvPr/>
        </p:nvSpPr>
        <p:spPr>
          <a:xfrm>
            <a:off x="22384" y="5328319"/>
            <a:ext cx="1093480" cy="360040"/>
          </a:xfrm>
          <a:prstGeom prst="rect">
            <a:avLst/>
          </a:prstGeom>
          <a:noFill/>
        </p:spPr>
        <p:txBody>
          <a:bodyPr wrap="square" rtlCol="0">
            <a:spAutoFit/>
          </a:bodyPr>
          <a:lstStyle/>
          <a:p>
            <a:r>
              <a:rPr lang="it-IT" dirty="0" smtClean="0"/>
              <a:t>24/10/17</a:t>
            </a:r>
            <a:endParaRPr lang="it-IT" dirty="0"/>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7453" y="668602"/>
            <a:ext cx="4762500" cy="5086350"/>
          </a:xfrm>
          <a:prstGeom prst="rect">
            <a:avLst/>
          </a:prstGeom>
        </p:spPr>
      </p:pic>
      <p:sp>
        <p:nvSpPr>
          <p:cNvPr id="3" name="CasellaDiTesto 2"/>
          <p:cNvSpPr txBox="1"/>
          <p:nvPr/>
        </p:nvSpPr>
        <p:spPr>
          <a:xfrm>
            <a:off x="1883108" y="123417"/>
            <a:ext cx="4514184" cy="461665"/>
          </a:xfrm>
          <a:prstGeom prst="rect">
            <a:avLst/>
          </a:prstGeom>
          <a:noFill/>
        </p:spPr>
        <p:txBody>
          <a:bodyPr wrap="none" rtlCol="0">
            <a:spAutoFit/>
          </a:bodyPr>
          <a:lstStyle/>
          <a:p>
            <a:r>
              <a:rPr lang="it-IT" sz="2400" b="1" dirty="0" smtClean="0">
                <a:solidFill>
                  <a:srgbClr val="C00000"/>
                </a:solidFill>
              </a:rPr>
              <a:t>SEQUENZA DI IMMAGINI HST</a:t>
            </a:r>
            <a:endParaRPr lang="it-IT" sz="2400" b="1" dirty="0">
              <a:solidFill>
                <a:srgbClr val="C00000"/>
              </a:solidFill>
            </a:endParaRPr>
          </a:p>
        </p:txBody>
      </p:sp>
      <p:sp>
        <p:nvSpPr>
          <p:cNvPr id="5" name="CasellaDiTesto 4"/>
          <p:cNvSpPr txBox="1"/>
          <p:nvPr/>
        </p:nvSpPr>
        <p:spPr>
          <a:xfrm>
            <a:off x="6660480" y="2664023"/>
            <a:ext cx="1406037" cy="615553"/>
          </a:xfrm>
          <a:prstGeom prst="rect">
            <a:avLst/>
          </a:prstGeom>
          <a:noFill/>
        </p:spPr>
        <p:txBody>
          <a:bodyPr wrap="square" rtlCol="0">
            <a:spAutoFit/>
          </a:bodyPr>
          <a:lstStyle/>
          <a:p>
            <a:r>
              <a:rPr lang="it-IT" b="1" dirty="0" smtClean="0">
                <a:solidFill>
                  <a:srgbClr val="002060"/>
                </a:solidFill>
              </a:rPr>
              <a:t>GALASSIA</a:t>
            </a:r>
          </a:p>
          <a:p>
            <a:r>
              <a:rPr lang="it-IT" b="1" dirty="0" smtClean="0">
                <a:solidFill>
                  <a:srgbClr val="002060"/>
                </a:solidFill>
              </a:rPr>
              <a:t>NGC4339</a:t>
            </a:r>
            <a:endParaRPr lang="it-IT" b="1" dirty="0">
              <a:solidFill>
                <a:srgbClr val="002060"/>
              </a:solidFill>
            </a:endParaRPr>
          </a:p>
        </p:txBody>
      </p:sp>
      <p:cxnSp>
        <p:nvCxnSpPr>
          <p:cNvPr id="7" name="Connettore 2 6"/>
          <p:cNvCxnSpPr/>
          <p:nvPr/>
        </p:nvCxnSpPr>
        <p:spPr>
          <a:xfrm>
            <a:off x="1475904" y="2520007"/>
            <a:ext cx="2182948" cy="28803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800956" y="2170470"/>
            <a:ext cx="1090363" cy="307777"/>
          </a:xfrm>
          <a:prstGeom prst="rect">
            <a:avLst/>
          </a:prstGeom>
          <a:noFill/>
          <a:ln w="22225">
            <a:solidFill>
              <a:srgbClr val="C00000"/>
            </a:solidFill>
          </a:ln>
        </p:spPr>
        <p:txBody>
          <a:bodyPr wrap="none" rtlCol="0">
            <a:spAutoFit/>
          </a:bodyPr>
          <a:lstStyle/>
          <a:p>
            <a:r>
              <a:rPr lang="it-IT" sz="1400" b="1" dirty="0" smtClean="0"/>
              <a:t>GW170817</a:t>
            </a:r>
            <a:endParaRPr lang="it-IT" sz="1400" b="1" dirty="0"/>
          </a:p>
        </p:txBody>
      </p:sp>
    </p:spTree>
    <p:extLst>
      <p:ext uri="{BB962C8B-B14F-4D97-AF65-F5344CB8AC3E}">
        <p14:creationId xmlns:p14="http://schemas.microsoft.com/office/powerpoint/2010/main" val="1216836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30272" y="0"/>
            <a:ext cx="1353383" cy="1007839"/>
          </a:xfrm>
          <a:prstGeom prst="rect">
            <a:avLst/>
          </a:prstGeom>
          <a:noFill/>
          <a:ln w="9525">
            <a:noFill/>
            <a:miter lim="800000"/>
            <a:headEnd/>
            <a:tailEnd/>
          </a:ln>
        </p:spPr>
      </p:pic>
      <p:pic>
        <p:nvPicPr>
          <p:cNvPr id="21" name="Immagine 20"/>
          <p:cNvPicPr>
            <a:picLocks noChangeAspect="1"/>
          </p:cNvPicPr>
          <p:nvPr/>
        </p:nvPicPr>
        <p:blipFill>
          <a:blip r:embed="rId4"/>
          <a:stretch>
            <a:fillRect/>
          </a:stretch>
        </p:blipFill>
        <p:spPr>
          <a:xfrm>
            <a:off x="6797200" y="-273"/>
            <a:ext cx="1483200" cy="951500"/>
          </a:xfrm>
          <a:prstGeom prst="rect">
            <a:avLst/>
          </a:prstGeom>
        </p:spPr>
      </p:pic>
      <p:sp>
        <p:nvSpPr>
          <p:cNvPr id="22" name="CasellaDiTesto 21"/>
          <p:cNvSpPr txBox="1"/>
          <p:nvPr/>
        </p:nvSpPr>
        <p:spPr>
          <a:xfrm>
            <a:off x="2195984" y="5838472"/>
            <a:ext cx="2925737" cy="353943"/>
          </a:xfrm>
          <a:prstGeom prst="rect">
            <a:avLst/>
          </a:prstGeom>
          <a:noFill/>
        </p:spPr>
        <p:txBody>
          <a:bodyPr wrap="none" rtlCol="0">
            <a:spAutoFit/>
          </a:bodyPr>
          <a:lstStyle/>
          <a:p>
            <a:r>
              <a:rPr lang="it-IT" b="1" dirty="0" smtClean="0">
                <a:solidFill>
                  <a:schemeClr val="bg1"/>
                </a:solidFill>
              </a:rPr>
              <a:t>ASTROFISICA NUCLEARE</a:t>
            </a:r>
            <a:endParaRPr lang="it-IT" b="1" dirty="0">
              <a:solidFill>
                <a:schemeClr val="bg1"/>
              </a:solidFill>
            </a:endParaRPr>
          </a:p>
        </p:txBody>
      </p:sp>
      <p:sp>
        <p:nvSpPr>
          <p:cNvPr id="23" name="Segnaposto piè di pagina 22"/>
          <p:cNvSpPr>
            <a:spLocks noGrp="1"/>
          </p:cNvSpPr>
          <p:nvPr>
            <p:ph type="ftr" sz="quarter" idx="11"/>
          </p:nvPr>
        </p:nvSpPr>
        <p:spPr/>
        <p:txBody>
          <a:bodyPr/>
          <a:lstStyle/>
          <a:p>
            <a:pPr>
              <a:defRPr/>
            </a:pPr>
            <a:endParaRPr lang="it-IT"/>
          </a:p>
        </p:txBody>
      </p:sp>
      <p:sp>
        <p:nvSpPr>
          <p:cNvPr id="24" name="Segnaposto numero diapositiva 23"/>
          <p:cNvSpPr>
            <a:spLocks noGrp="1"/>
          </p:cNvSpPr>
          <p:nvPr>
            <p:ph type="sldNum" sz="quarter" idx="12"/>
          </p:nvPr>
        </p:nvSpPr>
        <p:spPr>
          <a:xfrm>
            <a:off x="251768" y="5797981"/>
            <a:ext cx="586263" cy="360040"/>
          </a:xfrm>
        </p:spPr>
        <p:txBody>
          <a:bodyPr/>
          <a:lstStyle/>
          <a:p>
            <a:pPr>
              <a:defRPr/>
            </a:pPr>
            <a:fld id="{E02242EB-EDEF-442D-AFA0-608B12787C0B}" type="slidenum">
              <a:rPr lang="it-IT" smtClean="0">
                <a:solidFill>
                  <a:schemeClr val="bg1"/>
                </a:solidFill>
              </a:rPr>
              <a:pPr>
                <a:defRPr/>
              </a:pPr>
              <a:t>4</a:t>
            </a:fld>
            <a:endParaRPr lang="it-IT">
              <a:solidFill>
                <a:schemeClr val="bg1"/>
              </a:solidFill>
            </a:endParaRPr>
          </a:p>
        </p:txBody>
      </p:sp>
      <p:sp>
        <p:nvSpPr>
          <p:cNvPr id="25" name="CasellaDiTesto 24"/>
          <p:cNvSpPr txBox="1"/>
          <p:nvPr/>
        </p:nvSpPr>
        <p:spPr>
          <a:xfrm>
            <a:off x="22384" y="5328319"/>
            <a:ext cx="1093480" cy="360040"/>
          </a:xfrm>
          <a:prstGeom prst="rect">
            <a:avLst/>
          </a:prstGeom>
          <a:noFill/>
        </p:spPr>
        <p:txBody>
          <a:bodyPr wrap="square" rtlCol="0">
            <a:spAutoFit/>
          </a:bodyPr>
          <a:lstStyle/>
          <a:p>
            <a:r>
              <a:rPr lang="it-IT" dirty="0" smtClean="0"/>
              <a:t>24/10/17</a:t>
            </a:r>
            <a:endParaRPr lang="it-IT" dirty="0"/>
          </a:p>
        </p:txBody>
      </p:sp>
      <p:pic>
        <p:nvPicPr>
          <p:cNvPr id="4" name="Immagine 3"/>
          <p:cNvPicPr>
            <a:picLocks noChangeAspect="1"/>
          </p:cNvPicPr>
          <p:nvPr/>
        </p:nvPicPr>
        <p:blipFill>
          <a:blip r:embed="rId5"/>
          <a:stretch>
            <a:fillRect/>
          </a:stretch>
        </p:blipFill>
        <p:spPr>
          <a:xfrm>
            <a:off x="4626097" y="535122"/>
            <a:ext cx="3113863" cy="4573827"/>
          </a:xfrm>
          <a:prstGeom prst="rect">
            <a:avLst/>
          </a:prstGeom>
        </p:spPr>
      </p:pic>
      <p:pic>
        <p:nvPicPr>
          <p:cNvPr id="5" name="Immagine 4"/>
          <p:cNvPicPr>
            <a:picLocks noChangeAspect="1"/>
          </p:cNvPicPr>
          <p:nvPr/>
        </p:nvPicPr>
        <p:blipFill>
          <a:blip r:embed="rId6"/>
          <a:stretch>
            <a:fillRect/>
          </a:stretch>
        </p:blipFill>
        <p:spPr>
          <a:xfrm>
            <a:off x="1264612" y="504150"/>
            <a:ext cx="3128625" cy="4884367"/>
          </a:xfrm>
          <a:prstGeom prst="rect">
            <a:avLst/>
          </a:prstGeom>
        </p:spPr>
      </p:pic>
      <p:sp>
        <p:nvSpPr>
          <p:cNvPr id="6" name="CasellaDiTesto 5"/>
          <p:cNvSpPr txBox="1"/>
          <p:nvPr/>
        </p:nvSpPr>
        <p:spPr>
          <a:xfrm>
            <a:off x="3204096" y="143743"/>
            <a:ext cx="2797241" cy="461665"/>
          </a:xfrm>
          <a:prstGeom prst="rect">
            <a:avLst/>
          </a:prstGeom>
          <a:noFill/>
        </p:spPr>
        <p:txBody>
          <a:bodyPr wrap="none" rtlCol="0">
            <a:spAutoFit/>
          </a:bodyPr>
          <a:lstStyle/>
          <a:p>
            <a:r>
              <a:rPr lang="it-IT" sz="2400" b="1" dirty="0" smtClean="0">
                <a:solidFill>
                  <a:srgbClr val="C00000"/>
                </a:solidFill>
              </a:rPr>
              <a:t>COSA SI E’ VISTO</a:t>
            </a:r>
            <a:endParaRPr lang="it-IT" sz="2400" b="1" dirty="0">
              <a:solidFill>
                <a:srgbClr val="C00000"/>
              </a:solidFill>
            </a:endParaRPr>
          </a:p>
        </p:txBody>
      </p:sp>
      <p:sp>
        <p:nvSpPr>
          <p:cNvPr id="7" name="CasellaDiTesto 6"/>
          <p:cNvSpPr txBox="1"/>
          <p:nvPr/>
        </p:nvSpPr>
        <p:spPr>
          <a:xfrm>
            <a:off x="1742605" y="5444038"/>
            <a:ext cx="5565947" cy="353943"/>
          </a:xfrm>
          <a:prstGeom prst="rect">
            <a:avLst/>
          </a:prstGeom>
          <a:noFill/>
        </p:spPr>
        <p:txBody>
          <a:bodyPr wrap="none" rtlCol="0">
            <a:spAutoFit/>
          </a:bodyPr>
          <a:lstStyle/>
          <a:p>
            <a:r>
              <a:rPr lang="it-IT" dirty="0" smtClean="0"/>
              <a:t>TANVIR ET AL. SEPT 29, 2017, ASTROPHYS, J. LETT.</a:t>
            </a:r>
            <a:endParaRPr lang="it-IT" dirty="0"/>
          </a:p>
        </p:txBody>
      </p:sp>
      <p:sp>
        <p:nvSpPr>
          <p:cNvPr id="3" name="CasellaDiTesto 2"/>
          <p:cNvSpPr txBox="1"/>
          <p:nvPr/>
        </p:nvSpPr>
        <p:spPr>
          <a:xfrm>
            <a:off x="1177206" y="1860233"/>
            <a:ext cx="6851426" cy="2185214"/>
          </a:xfrm>
          <a:prstGeom prst="rect">
            <a:avLst/>
          </a:prstGeom>
          <a:solidFill>
            <a:schemeClr val="bg1"/>
          </a:solidFill>
        </p:spPr>
        <p:txBody>
          <a:bodyPr wrap="square" rtlCol="0">
            <a:spAutoFit/>
          </a:bodyPr>
          <a:lstStyle/>
          <a:p>
            <a:r>
              <a:rPr lang="it-IT" b="1" dirty="0" smtClean="0"/>
              <a:t>DALLE DISTRIBUZIONI SPETTRALI, CON L’AIUTO DI APPOSITI</a:t>
            </a:r>
          </a:p>
          <a:p>
            <a:r>
              <a:rPr lang="it-IT" b="1" dirty="0" smtClean="0"/>
              <a:t>MODELLI, SI E’ DEDOTTO CHE ERA STATA PRODOTTA UNA GRAN QUANTITA’ DI ELEMENTI PESANTI, RICCHI DI NEUTRONI, COME Xe, Cs, </a:t>
            </a:r>
            <a:r>
              <a:rPr lang="it-IT" b="1" dirty="0" err="1" smtClean="0"/>
              <a:t>Au</a:t>
            </a:r>
            <a:r>
              <a:rPr lang="it-IT" b="1" dirty="0" smtClean="0"/>
              <a:t>, </a:t>
            </a:r>
            <a:r>
              <a:rPr lang="it-IT" b="1" dirty="0" err="1" smtClean="0"/>
              <a:t>Pt</a:t>
            </a:r>
            <a:r>
              <a:rPr lang="it-IT" b="1" dirty="0" smtClean="0"/>
              <a:t>.</a:t>
            </a:r>
          </a:p>
          <a:p>
            <a:endParaRPr lang="it-IT" b="1" dirty="0"/>
          </a:p>
          <a:p>
            <a:r>
              <a:rPr lang="it-IT" b="1" dirty="0" smtClean="0"/>
              <a:t>QUESTO PROCESSO ERA ATTRIBUITO ALLE SUPERNOVAE, SPECIE DOPO L’OSSERVAZIONE DI SN1987a. E’ BEN NOTO ALLA FISICA NUCLEARE E SI CHIAMA «PROCESSO R»</a:t>
            </a:r>
            <a:endParaRPr lang="it-IT" b="1" dirty="0"/>
          </a:p>
        </p:txBody>
      </p:sp>
    </p:spTree>
    <p:extLst>
      <p:ext uri="{BB962C8B-B14F-4D97-AF65-F5344CB8AC3E}">
        <p14:creationId xmlns:p14="http://schemas.microsoft.com/office/powerpoint/2010/main" val="401416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30272" y="0"/>
            <a:ext cx="1353383" cy="1007839"/>
          </a:xfrm>
          <a:prstGeom prst="rect">
            <a:avLst/>
          </a:prstGeom>
          <a:noFill/>
          <a:ln w="9525">
            <a:noFill/>
            <a:miter lim="800000"/>
            <a:headEnd/>
            <a:tailEnd/>
          </a:ln>
        </p:spPr>
      </p:pic>
      <p:pic>
        <p:nvPicPr>
          <p:cNvPr id="21" name="Immagine 20"/>
          <p:cNvPicPr>
            <a:picLocks noChangeAspect="1"/>
          </p:cNvPicPr>
          <p:nvPr/>
        </p:nvPicPr>
        <p:blipFill>
          <a:blip r:embed="rId4"/>
          <a:stretch>
            <a:fillRect/>
          </a:stretch>
        </p:blipFill>
        <p:spPr>
          <a:xfrm>
            <a:off x="6797200" y="-273"/>
            <a:ext cx="1483200" cy="951500"/>
          </a:xfrm>
          <a:prstGeom prst="rect">
            <a:avLst/>
          </a:prstGeom>
        </p:spPr>
      </p:pic>
      <p:sp>
        <p:nvSpPr>
          <p:cNvPr id="22" name="CasellaDiTesto 21"/>
          <p:cNvSpPr txBox="1"/>
          <p:nvPr/>
        </p:nvSpPr>
        <p:spPr>
          <a:xfrm>
            <a:off x="2195984" y="5838472"/>
            <a:ext cx="2925737" cy="353943"/>
          </a:xfrm>
          <a:prstGeom prst="rect">
            <a:avLst/>
          </a:prstGeom>
          <a:noFill/>
        </p:spPr>
        <p:txBody>
          <a:bodyPr wrap="none" rtlCol="0">
            <a:spAutoFit/>
          </a:bodyPr>
          <a:lstStyle/>
          <a:p>
            <a:r>
              <a:rPr lang="it-IT" b="1" dirty="0" smtClean="0">
                <a:solidFill>
                  <a:schemeClr val="bg1"/>
                </a:solidFill>
              </a:rPr>
              <a:t>ASTROFISICA NUCLEARE</a:t>
            </a:r>
            <a:endParaRPr lang="it-IT" b="1" dirty="0">
              <a:solidFill>
                <a:schemeClr val="bg1"/>
              </a:solidFill>
            </a:endParaRPr>
          </a:p>
        </p:txBody>
      </p:sp>
      <p:sp>
        <p:nvSpPr>
          <p:cNvPr id="23" name="Segnaposto piè di pagina 22"/>
          <p:cNvSpPr>
            <a:spLocks noGrp="1"/>
          </p:cNvSpPr>
          <p:nvPr>
            <p:ph type="ftr" sz="quarter" idx="11"/>
          </p:nvPr>
        </p:nvSpPr>
        <p:spPr/>
        <p:txBody>
          <a:bodyPr/>
          <a:lstStyle/>
          <a:p>
            <a:pPr>
              <a:defRPr/>
            </a:pPr>
            <a:endParaRPr lang="it-IT"/>
          </a:p>
        </p:txBody>
      </p:sp>
      <p:sp>
        <p:nvSpPr>
          <p:cNvPr id="24" name="Segnaposto numero diapositiva 23"/>
          <p:cNvSpPr>
            <a:spLocks noGrp="1"/>
          </p:cNvSpPr>
          <p:nvPr>
            <p:ph type="sldNum" sz="quarter" idx="12"/>
          </p:nvPr>
        </p:nvSpPr>
        <p:spPr>
          <a:xfrm>
            <a:off x="251768" y="5797981"/>
            <a:ext cx="586263" cy="360040"/>
          </a:xfrm>
        </p:spPr>
        <p:txBody>
          <a:bodyPr/>
          <a:lstStyle/>
          <a:p>
            <a:pPr>
              <a:defRPr/>
            </a:pPr>
            <a:fld id="{E02242EB-EDEF-442D-AFA0-608B12787C0B}" type="slidenum">
              <a:rPr lang="it-IT" smtClean="0">
                <a:solidFill>
                  <a:schemeClr val="bg1"/>
                </a:solidFill>
              </a:rPr>
              <a:pPr>
                <a:defRPr/>
              </a:pPr>
              <a:t>5</a:t>
            </a:fld>
            <a:endParaRPr lang="it-IT">
              <a:solidFill>
                <a:schemeClr val="bg1"/>
              </a:solidFill>
            </a:endParaRPr>
          </a:p>
        </p:txBody>
      </p:sp>
      <p:sp>
        <p:nvSpPr>
          <p:cNvPr id="25" name="CasellaDiTesto 24"/>
          <p:cNvSpPr txBox="1"/>
          <p:nvPr/>
        </p:nvSpPr>
        <p:spPr>
          <a:xfrm>
            <a:off x="22384" y="5328319"/>
            <a:ext cx="1093480" cy="360040"/>
          </a:xfrm>
          <a:prstGeom prst="rect">
            <a:avLst/>
          </a:prstGeom>
          <a:noFill/>
        </p:spPr>
        <p:txBody>
          <a:bodyPr wrap="square" rtlCol="0">
            <a:spAutoFit/>
          </a:bodyPr>
          <a:lstStyle/>
          <a:p>
            <a:r>
              <a:rPr lang="it-IT" dirty="0" smtClean="0"/>
              <a:t>24/10/17</a:t>
            </a:r>
            <a:endParaRPr lang="it-IT" dirty="0"/>
          </a:p>
        </p:txBody>
      </p:sp>
      <p:pic>
        <p:nvPicPr>
          <p:cNvPr id="2050" name="Picture 2" descr="Image result for SN1987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540" y="1268023"/>
            <a:ext cx="4896544" cy="3797807"/>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322471" y="190805"/>
            <a:ext cx="6436207" cy="1077218"/>
          </a:xfrm>
          <a:prstGeom prst="rect">
            <a:avLst/>
          </a:prstGeom>
          <a:solidFill>
            <a:schemeClr val="bg1">
              <a:alpha val="80000"/>
            </a:schemeClr>
          </a:solidFill>
        </p:spPr>
        <p:txBody>
          <a:bodyPr wrap="square" rtlCol="0">
            <a:spAutoFit/>
          </a:bodyPr>
          <a:lstStyle/>
          <a:p>
            <a:r>
              <a:rPr lang="it-IT" sz="3200" b="1" dirty="0" smtClean="0">
                <a:solidFill>
                  <a:srgbClr val="C00000"/>
                </a:solidFill>
              </a:rPr>
              <a:t>SN1987a: ESPLOSIONE DI UNA   STELLA DI 20 M</a:t>
            </a:r>
            <a:r>
              <a:rPr lang="it-IT" sz="3200" b="1" baseline="-34000" dirty="0" smtClean="0">
                <a:solidFill>
                  <a:srgbClr val="C00000"/>
                </a:solidFill>
                <a:latin typeface="Wingdings 2" panose="05020102010507070707" pitchFamily="18" charset="2"/>
              </a:rPr>
              <a:t>8</a:t>
            </a:r>
            <a:r>
              <a:rPr lang="it-IT" sz="3200" b="1" dirty="0" smtClean="0">
                <a:solidFill>
                  <a:srgbClr val="C00000"/>
                </a:solidFill>
              </a:rPr>
              <a:t> A 156000  a.l.</a:t>
            </a:r>
            <a:endParaRPr lang="it-IT" sz="3200" b="1" dirty="0">
              <a:solidFill>
                <a:srgbClr val="C00000"/>
              </a:solidFill>
            </a:endParaRPr>
          </a:p>
        </p:txBody>
      </p:sp>
      <p:sp>
        <p:nvSpPr>
          <p:cNvPr id="4" name="CasellaDiTesto 3"/>
          <p:cNvSpPr txBox="1"/>
          <p:nvPr/>
        </p:nvSpPr>
        <p:spPr>
          <a:xfrm>
            <a:off x="927776" y="5092294"/>
            <a:ext cx="6902071" cy="615553"/>
          </a:xfrm>
          <a:prstGeom prst="rect">
            <a:avLst/>
          </a:prstGeom>
          <a:noFill/>
        </p:spPr>
        <p:txBody>
          <a:bodyPr wrap="square" rtlCol="0">
            <a:spAutoFit/>
          </a:bodyPr>
          <a:lstStyle/>
          <a:p>
            <a:r>
              <a:rPr lang="it-IT" dirty="0" smtClean="0"/>
              <a:t>Nella nube che si espanse dopo l’esplosione fu osservato il </a:t>
            </a:r>
            <a:r>
              <a:rPr lang="it-IT" dirty="0" err="1" smtClean="0"/>
              <a:t>Ba</a:t>
            </a:r>
            <a:r>
              <a:rPr lang="it-IT" dirty="0" smtClean="0"/>
              <a:t>, altro elemento ricco di neutroni.</a:t>
            </a:r>
            <a:endParaRPr lang="it-IT" dirty="0"/>
          </a:p>
        </p:txBody>
      </p:sp>
    </p:spTree>
    <p:extLst>
      <p:ext uri="{BB962C8B-B14F-4D97-AF65-F5344CB8AC3E}">
        <p14:creationId xmlns:p14="http://schemas.microsoft.com/office/powerpoint/2010/main" val="3811970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30272" y="0"/>
            <a:ext cx="1353383" cy="1007839"/>
          </a:xfrm>
          <a:prstGeom prst="rect">
            <a:avLst/>
          </a:prstGeom>
          <a:noFill/>
          <a:ln w="9525">
            <a:noFill/>
            <a:miter lim="800000"/>
            <a:headEnd/>
            <a:tailEnd/>
          </a:ln>
        </p:spPr>
      </p:pic>
      <p:pic>
        <p:nvPicPr>
          <p:cNvPr id="21" name="Immagine 20"/>
          <p:cNvPicPr>
            <a:picLocks noChangeAspect="1"/>
          </p:cNvPicPr>
          <p:nvPr/>
        </p:nvPicPr>
        <p:blipFill>
          <a:blip r:embed="rId4"/>
          <a:stretch>
            <a:fillRect/>
          </a:stretch>
        </p:blipFill>
        <p:spPr>
          <a:xfrm>
            <a:off x="6797200" y="-273"/>
            <a:ext cx="1483200" cy="951500"/>
          </a:xfrm>
          <a:prstGeom prst="rect">
            <a:avLst/>
          </a:prstGeom>
        </p:spPr>
      </p:pic>
      <p:sp>
        <p:nvSpPr>
          <p:cNvPr id="22" name="CasellaDiTesto 21"/>
          <p:cNvSpPr txBox="1"/>
          <p:nvPr/>
        </p:nvSpPr>
        <p:spPr>
          <a:xfrm>
            <a:off x="2195984" y="5838472"/>
            <a:ext cx="2925737" cy="353943"/>
          </a:xfrm>
          <a:prstGeom prst="rect">
            <a:avLst/>
          </a:prstGeom>
          <a:noFill/>
        </p:spPr>
        <p:txBody>
          <a:bodyPr wrap="none" rtlCol="0">
            <a:spAutoFit/>
          </a:bodyPr>
          <a:lstStyle/>
          <a:p>
            <a:r>
              <a:rPr lang="it-IT" b="1" dirty="0" smtClean="0">
                <a:solidFill>
                  <a:schemeClr val="bg1"/>
                </a:solidFill>
              </a:rPr>
              <a:t>ASTROFISICA NUCLEARE</a:t>
            </a:r>
            <a:endParaRPr lang="it-IT" b="1" dirty="0">
              <a:solidFill>
                <a:schemeClr val="bg1"/>
              </a:solidFill>
            </a:endParaRPr>
          </a:p>
        </p:txBody>
      </p:sp>
      <p:sp>
        <p:nvSpPr>
          <p:cNvPr id="23" name="Segnaposto piè di pagina 22"/>
          <p:cNvSpPr>
            <a:spLocks noGrp="1"/>
          </p:cNvSpPr>
          <p:nvPr>
            <p:ph type="ftr" sz="quarter" idx="11"/>
          </p:nvPr>
        </p:nvSpPr>
        <p:spPr/>
        <p:txBody>
          <a:bodyPr/>
          <a:lstStyle/>
          <a:p>
            <a:pPr>
              <a:defRPr/>
            </a:pPr>
            <a:endParaRPr lang="it-IT"/>
          </a:p>
        </p:txBody>
      </p:sp>
      <p:sp>
        <p:nvSpPr>
          <p:cNvPr id="24" name="Segnaposto numero diapositiva 23"/>
          <p:cNvSpPr>
            <a:spLocks noGrp="1"/>
          </p:cNvSpPr>
          <p:nvPr>
            <p:ph type="sldNum" sz="quarter" idx="12"/>
          </p:nvPr>
        </p:nvSpPr>
        <p:spPr>
          <a:xfrm>
            <a:off x="251768" y="5797981"/>
            <a:ext cx="586263" cy="360040"/>
          </a:xfrm>
        </p:spPr>
        <p:txBody>
          <a:bodyPr/>
          <a:lstStyle/>
          <a:p>
            <a:pPr>
              <a:defRPr/>
            </a:pPr>
            <a:fld id="{E02242EB-EDEF-442D-AFA0-608B12787C0B}" type="slidenum">
              <a:rPr lang="it-IT" smtClean="0">
                <a:solidFill>
                  <a:schemeClr val="bg1"/>
                </a:solidFill>
              </a:rPr>
              <a:pPr>
                <a:defRPr/>
              </a:pPr>
              <a:t>6</a:t>
            </a:fld>
            <a:endParaRPr lang="it-IT">
              <a:solidFill>
                <a:schemeClr val="bg1"/>
              </a:solidFill>
            </a:endParaRPr>
          </a:p>
        </p:txBody>
      </p:sp>
      <p:sp>
        <p:nvSpPr>
          <p:cNvPr id="25" name="CasellaDiTesto 24"/>
          <p:cNvSpPr txBox="1"/>
          <p:nvPr/>
        </p:nvSpPr>
        <p:spPr>
          <a:xfrm>
            <a:off x="22384" y="5328319"/>
            <a:ext cx="1093480" cy="360040"/>
          </a:xfrm>
          <a:prstGeom prst="rect">
            <a:avLst/>
          </a:prstGeom>
          <a:noFill/>
        </p:spPr>
        <p:txBody>
          <a:bodyPr wrap="square" rtlCol="0">
            <a:spAutoFit/>
          </a:bodyPr>
          <a:lstStyle/>
          <a:p>
            <a:r>
              <a:rPr lang="it-IT" dirty="0" smtClean="0"/>
              <a:t>24/10/17</a:t>
            </a:r>
            <a:endParaRPr lang="it-IT" dirty="0"/>
          </a:p>
        </p:txBody>
      </p:sp>
      <p:pic>
        <p:nvPicPr>
          <p:cNvPr id="1026" name="Picture 2"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2440" y="2847316"/>
            <a:ext cx="1148200" cy="9568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123" y="503919"/>
            <a:ext cx="6327513" cy="446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ccia in giù 2"/>
          <p:cNvSpPr/>
          <p:nvPr/>
        </p:nvSpPr>
        <p:spPr>
          <a:xfrm>
            <a:off x="4212208" y="3628355"/>
            <a:ext cx="307049" cy="4758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2635976" y="4030130"/>
            <a:ext cx="1220206" cy="353943"/>
          </a:xfrm>
          <a:prstGeom prst="rect">
            <a:avLst/>
          </a:prstGeom>
          <a:solidFill>
            <a:schemeClr val="bg1"/>
          </a:solidFill>
        </p:spPr>
        <p:txBody>
          <a:bodyPr wrap="none" rtlCol="0">
            <a:spAutoFit/>
          </a:bodyPr>
          <a:lstStyle/>
          <a:p>
            <a:r>
              <a:rPr lang="it-IT" dirty="0" smtClean="0"/>
              <a:t>                 </a:t>
            </a:r>
            <a:endParaRPr lang="it-IT" dirty="0"/>
          </a:p>
        </p:txBody>
      </p:sp>
      <p:sp>
        <p:nvSpPr>
          <p:cNvPr id="5" name="CasellaDiTesto 4"/>
          <p:cNvSpPr txBox="1"/>
          <p:nvPr/>
        </p:nvSpPr>
        <p:spPr>
          <a:xfrm>
            <a:off x="5436701" y="3888159"/>
            <a:ext cx="1313180" cy="615553"/>
          </a:xfrm>
          <a:prstGeom prst="rect">
            <a:avLst/>
          </a:prstGeom>
          <a:noFill/>
          <a:ln w="25400">
            <a:solidFill>
              <a:srgbClr val="C00000"/>
            </a:solidFill>
          </a:ln>
        </p:spPr>
        <p:txBody>
          <a:bodyPr wrap="none" rtlCol="0">
            <a:spAutoFit/>
          </a:bodyPr>
          <a:lstStyle/>
          <a:p>
            <a:r>
              <a:rPr lang="it-IT" dirty="0" smtClean="0"/>
              <a:t>Nobel </a:t>
            </a:r>
            <a:r>
              <a:rPr lang="it-IT" dirty="0" err="1" smtClean="0"/>
              <a:t>Prize</a:t>
            </a:r>
            <a:endParaRPr lang="it-IT" dirty="0" smtClean="0"/>
          </a:p>
          <a:p>
            <a:r>
              <a:rPr lang="it-IT" dirty="0"/>
              <a:t> </a:t>
            </a:r>
            <a:r>
              <a:rPr lang="it-IT" dirty="0" smtClean="0"/>
              <a:t>     1983</a:t>
            </a:r>
            <a:endParaRPr lang="it-IT" dirty="0"/>
          </a:p>
        </p:txBody>
      </p:sp>
      <p:cxnSp>
        <p:nvCxnSpPr>
          <p:cNvPr id="7" name="Connettore 2 6"/>
          <p:cNvCxnSpPr/>
          <p:nvPr/>
        </p:nvCxnSpPr>
        <p:spPr>
          <a:xfrm flipH="1" flipV="1">
            <a:off x="4728746" y="3804150"/>
            <a:ext cx="715166" cy="579924"/>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6228432" y="4698345"/>
            <a:ext cx="184731" cy="353943"/>
          </a:xfrm>
          <a:prstGeom prst="rect">
            <a:avLst/>
          </a:prstGeom>
          <a:solidFill>
            <a:schemeClr val="bg1"/>
          </a:solidFill>
        </p:spPr>
        <p:txBody>
          <a:bodyPr wrap="none" rtlCol="0">
            <a:spAutoFit/>
          </a:bodyPr>
          <a:lstStyle/>
          <a:p>
            <a:endParaRPr lang="it-IT" dirty="0"/>
          </a:p>
        </p:txBody>
      </p:sp>
      <p:sp>
        <p:nvSpPr>
          <p:cNvPr id="17" name="CasellaDiTesto 16"/>
          <p:cNvSpPr txBox="1"/>
          <p:nvPr/>
        </p:nvSpPr>
        <p:spPr>
          <a:xfrm>
            <a:off x="1763175" y="4536231"/>
            <a:ext cx="4996881" cy="353943"/>
          </a:xfrm>
          <a:prstGeom prst="rect">
            <a:avLst/>
          </a:prstGeom>
          <a:solidFill>
            <a:schemeClr val="bg1"/>
          </a:solidFill>
        </p:spPr>
        <p:txBody>
          <a:bodyPr wrap="none" rtlCol="0">
            <a:spAutoFit/>
          </a:bodyPr>
          <a:lstStyle/>
          <a:p>
            <a:r>
              <a:rPr lang="it-IT" dirty="0" smtClean="0"/>
              <a:t>                                                                               </a:t>
            </a:r>
            <a:endParaRPr lang="it-IT" dirty="0"/>
          </a:p>
        </p:txBody>
      </p:sp>
      <p:pic>
        <p:nvPicPr>
          <p:cNvPr id="1030" name="Picture 6" descr="https://sep.yimg.com/ca/I/yhst-137970348157658_2490_101185005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2440" y="3985802"/>
            <a:ext cx="1151032" cy="17790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8552" y="3960167"/>
            <a:ext cx="585431" cy="576064"/>
          </a:xfrm>
          <a:prstGeom prst="rect">
            <a:avLst/>
          </a:prstGeom>
          <a:noFill/>
          <a:extLst>
            <a:ext uri="{909E8E84-426E-40DD-AFC4-6F175D3DCCD1}">
              <a14:hiddenFill xmlns:a14="http://schemas.microsoft.com/office/drawing/2010/main">
                <a:solidFill>
                  <a:srgbClr val="FFFFFF"/>
                </a:solidFill>
              </a14:hiddenFill>
            </a:ext>
          </a:extLst>
        </p:spPr>
      </p:pic>
      <p:sp>
        <p:nvSpPr>
          <p:cNvPr id="28" name="Freccia in giù 27"/>
          <p:cNvSpPr/>
          <p:nvPr/>
        </p:nvSpPr>
        <p:spPr>
          <a:xfrm>
            <a:off x="7444748" y="3628354"/>
            <a:ext cx="281884" cy="4028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9" name="Connettore 2 28"/>
          <p:cNvCxnSpPr/>
          <p:nvPr/>
        </p:nvCxnSpPr>
        <p:spPr>
          <a:xfrm flipV="1">
            <a:off x="6746966" y="3956551"/>
            <a:ext cx="641978" cy="427522"/>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6797200" y="2447999"/>
            <a:ext cx="1407758" cy="307777"/>
          </a:xfrm>
          <a:prstGeom prst="rect">
            <a:avLst/>
          </a:prstGeom>
          <a:noFill/>
        </p:spPr>
        <p:txBody>
          <a:bodyPr wrap="none" rtlCol="0">
            <a:spAutoFit/>
          </a:bodyPr>
          <a:lstStyle/>
          <a:p>
            <a:r>
              <a:rPr lang="it-IT" sz="1400" dirty="0" err="1" smtClean="0"/>
              <a:t>Chandrasekhar</a:t>
            </a:r>
            <a:endParaRPr lang="it-IT" sz="1400" dirty="0"/>
          </a:p>
        </p:txBody>
      </p:sp>
      <p:sp>
        <p:nvSpPr>
          <p:cNvPr id="6" name="CasellaDiTesto 5"/>
          <p:cNvSpPr txBox="1"/>
          <p:nvPr/>
        </p:nvSpPr>
        <p:spPr>
          <a:xfrm>
            <a:off x="1328028" y="107480"/>
            <a:ext cx="5074531" cy="615553"/>
          </a:xfrm>
          <a:prstGeom prst="rect">
            <a:avLst/>
          </a:prstGeom>
          <a:solidFill>
            <a:schemeClr val="bg1">
              <a:alpha val="58000"/>
            </a:schemeClr>
          </a:solidFill>
        </p:spPr>
        <p:txBody>
          <a:bodyPr wrap="none" rtlCol="0">
            <a:spAutoFit/>
          </a:bodyPr>
          <a:lstStyle/>
          <a:p>
            <a:pPr algn="ctr"/>
            <a:r>
              <a:rPr lang="it-IT" b="1" dirty="0" smtClean="0">
                <a:solidFill>
                  <a:srgbClr val="C00000"/>
                </a:solidFill>
              </a:rPr>
              <a:t>COME E’ POSSIBLE? GRAZIE AI MECCANISMI </a:t>
            </a:r>
          </a:p>
          <a:p>
            <a:pPr algn="ctr"/>
            <a:r>
              <a:rPr lang="it-IT" b="1" dirty="0" smtClean="0">
                <a:solidFill>
                  <a:srgbClr val="C00000"/>
                </a:solidFill>
              </a:rPr>
              <a:t>NUCLEARI DI PRODUZIONE DEGLI ELEMENTI</a:t>
            </a:r>
            <a:endParaRPr lang="it-IT" b="1" dirty="0">
              <a:solidFill>
                <a:srgbClr val="C00000"/>
              </a:solidFill>
            </a:endParaRPr>
          </a:p>
        </p:txBody>
      </p:sp>
      <p:sp>
        <p:nvSpPr>
          <p:cNvPr id="8" name="CasellaDiTesto 7"/>
          <p:cNvSpPr txBox="1"/>
          <p:nvPr/>
        </p:nvSpPr>
        <p:spPr>
          <a:xfrm>
            <a:off x="824681" y="4682728"/>
            <a:ext cx="6127759" cy="877163"/>
          </a:xfrm>
          <a:prstGeom prst="rect">
            <a:avLst/>
          </a:prstGeom>
          <a:noFill/>
        </p:spPr>
        <p:txBody>
          <a:bodyPr wrap="square" rtlCol="0">
            <a:spAutoFit/>
          </a:bodyPr>
          <a:lstStyle/>
          <a:p>
            <a:r>
              <a:rPr lang="it-IT" dirty="0" smtClean="0"/>
              <a:t>I FONDATORI DELL’ASTROFISICA NUCLEARE MODERNA,</a:t>
            </a:r>
          </a:p>
          <a:p>
            <a:r>
              <a:rPr lang="it-IT" dirty="0" smtClean="0"/>
              <a:t>W. FOWLER E S. CHANDRASKHAR, EBBERO IL NOBEL PER QUESTE RICERCHE NEL 1983.</a:t>
            </a:r>
            <a:endParaRPr lang="it-IT" dirty="0"/>
          </a:p>
        </p:txBody>
      </p:sp>
    </p:spTree>
    <p:extLst>
      <p:ext uri="{BB962C8B-B14F-4D97-AF65-F5344CB8AC3E}">
        <p14:creationId xmlns:p14="http://schemas.microsoft.com/office/powerpoint/2010/main" val="3509591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30272" y="0"/>
            <a:ext cx="1353383" cy="1007839"/>
          </a:xfrm>
          <a:prstGeom prst="rect">
            <a:avLst/>
          </a:prstGeom>
          <a:noFill/>
          <a:ln w="9525">
            <a:noFill/>
            <a:miter lim="800000"/>
            <a:headEnd/>
            <a:tailEnd/>
          </a:ln>
        </p:spPr>
      </p:pic>
      <p:pic>
        <p:nvPicPr>
          <p:cNvPr id="21" name="Immagine 20"/>
          <p:cNvPicPr>
            <a:picLocks noChangeAspect="1"/>
          </p:cNvPicPr>
          <p:nvPr/>
        </p:nvPicPr>
        <p:blipFill>
          <a:blip r:embed="rId4"/>
          <a:stretch>
            <a:fillRect/>
          </a:stretch>
        </p:blipFill>
        <p:spPr>
          <a:xfrm>
            <a:off x="6797200" y="-273"/>
            <a:ext cx="1483200" cy="951500"/>
          </a:xfrm>
          <a:prstGeom prst="rect">
            <a:avLst/>
          </a:prstGeom>
        </p:spPr>
      </p:pic>
      <p:sp>
        <p:nvSpPr>
          <p:cNvPr id="22" name="CasellaDiTesto 21"/>
          <p:cNvSpPr txBox="1"/>
          <p:nvPr/>
        </p:nvSpPr>
        <p:spPr>
          <a:xfrm>
            <a:off x="2195984" y="5838472"/>
            <a:ext cx="2925737" cy="353943"/>
          </a:xfrm>
          <a:prstGeom prst="rect">
            <a:avLst/>
          </a:prstGeom>
          <a:noFill/>
        </p:spPr>
        <p:txBody>
          <a:bodyPr wrap="none" rtlCol="0">
            <a:spAutoFit/>
          </a:bodyPr>
          <a:lstStyle/>
          <a:p>
            <a:r>
              <a:rPr lang="it-IT" b="1" dirty="0" smtClean="0">
                <a:solidFill>
                  <a:schemeClr val="bg1"/>
                </a:solidFill>
              </a:rPr>
              <a:t>ASTROFISICA NUCLEARE</a:t>
            </a:r>
            <a:endParaRPr lang="it-IT" b="1" dirty="0">
              <a:solidFill>
                <a:schemeClr val="bg1"/>
              </a:solidFill>
            </a:endParaRPr>
          </a:p>
        </p:txBody>
      </p:sp>
      <p:sp>
        <p:nvSpPr>
          <p:cNvPr id="23" name="Segnaposto piè di pagina 22"/>
          <p:cNvSpPr>
            <a:spLocks noGrp="1"/>
          </p:cNvSpPr>
          <p:nvPr>
            <p:ph type="ftr" sz="quarter" idx="11"/>
          </p:nvPr>
        </p:nvSpPr>
        <p:spPr/>
        <p:txBody>
          <a:bodyPr/>
          <a:lstStyle/>
          <a:p>
            <a:pPr>
              <a:defRPr/>
            </a:pPr>
            <a:endParaRPr lang="it-IT"/>
          </a:p>
        </p:txBody>
      </p:sp>
      <p:sp>
        <p:nvSpPr>
          <p:cNvPr id="24" name="Segnaposto numero diapositiva 23"/>
          <p:cNvSpPr>
            <a:spLocks noGrp="1"/>
          </p:cNvSpPr>
          <p:nvPr>
            <p:ph type="sldNum" sz="quarter" idx="12"/>
          </p:nvPr>
        </p:nvSpPr>
        <p:spPr>
          <a:xfrm>
            <a:off x="251768" y="5797981"/>
            <a:ext cx="586263" cy="360040"/>
          </a:xfrm>
        </p:spPr>
        <p:txBody>
          <a:bodyPr/>
          <a:lstStyle/>
          <a:p>
            <a:pPr>
              <a:defRPr/>
            </a:pPr>
            <a:fld id="{E02242EB-EDEF-442D-AFA0-608B12787C0B}" type="slidenum">
              <a:rPr lang="it-IT" smtClean="0">
                <a:solidFill>
                  <a:schemeClr val="bg1"/>
                </a:solidFill>
              </a:rPr>
              <a:pPr>
                <a:defRPr/>
              </a:pPr>
              <a:t>7</a:t>
            </a:fld>
            <a:endParaRPr lang="it-IT">
              <a:solidFill>
                <a:schemeClr val="bg1"/>
              </a:solidFill>
            </a:endParaRPr>
          </a:p>
        </p:txBody>
      </p:sp>
      <p:sp>
        <p:nvSpPr>
          <p:cNvPr id="25" name="CasellaDiTesto 24"/>
          <p:cNvSpPr txBox="1"/>
          <p:nvPr/>
        </p:nvSpPr>
        <p:spPr>
          <a:xfrm>
            <a:off x="22384" y="5328319"/>
            <a:ext cx="1093480" cy="360040"/>
          </a:xfrm>
          <a:prstGeom prst="rect">
            <a:avLst/>
          </a:prstGeom>
          <a:noFill/>
        </p:spPr>
        <p:txBody>
          <a:bodyPr wrap="square" rtlCol="0">
            <a:spAutoFit/>
          </a:bodyPr>
          <a:lstStyle/>
          <a:p>
            <a:r>
              <a:rPr lang="it-IT" dirty="0" smtClean="0"/>
              <a:t>24/10/17</a:t>
            </a:r>
            <a:endParaRPr lang="it-IT" dirty="0"/>
          </a:p>
        </p:txBody>
      </p:sp>
      <p:pic>
        <p:nvPicPr>
          <p:cNvPr id="3" name="Immagine 2"/>
          <p:cNvPicPr>
            <a:picLocks noChangeAspect="1"/>
          </p:cNvPicPr>
          <p:nvPr/>
        </p:nvPicPr>
        <p:blipFill>
          <a:blip r:embed="rId5"/>
          <a:stretch>
            <a:fillRect/>
          </a:stretch>
        </p:blipFill>
        <p:spPr>
          <a:xfrm>
            <a:off x="1345181" y="617537"/>
            <a:ext cx="2346898" cy="1779235"/>
          </a:xfrm>
          <a:prstGeom prst="rect">
            <a:avLst/>
          </a:prstGeom>
        </p:spPr>
      </p:pic>
      <p:pic>
        <p:nvPicPr>
          <p:cNvPr id="4" name="Immagine 3"/>
          <p:cNvPicPr>
            <a:picLocks noChangeAspect="1"/>
          </p:cNvPicPr>
          <p:nvPr/>
        </p:nvPicPr>
        <p:blipFill>
          <a:blip r:embed="rId6"/>
          <a:stretch>
            <a:fillRect/>
          </a:stretch>
        </p:blipFill>
        <p:spPr>
          <a:xfrm>
            <a:off x="4428232" y="562757"/>
            <a:ext cx="3069839" cy="1936081"/>
          </a:xfrm>
          <a:prstGeom prst="rect">
            <a:avLst/>
          </a:prstGeom>
        </p:spPr>
      </p:pic>
      <p:sp>
        <p:nvSpPr>
          <p:cNvPr id="5" name="CasellaDiTesto 4"/>
          <p:cNvSpPr txBox="1"/>
          <p:nvPr/>
        </p:nvSpPr>
        <p:spPr>
          <a:xfrm>
            <a:off x="1385144" y="2517638"/>
            <a:ext cx="6873998" cy="523220"/>
          </a:xfrm>
          <a:prstGeom prst="rect">
            <a:avLst/>
          </a:prstGeom>
          <a:noFill/>
        </p:spPr>
        <p:txBody>
          <a:bodyPr wrap="none" rtlCol="0">
            <a:spAutoFit/>
          </a:bodyPr>
          <a:lstStyle/>
          <a:p>
            <a:r>
              <a:rPr lang="it-IT" sz="2800" dirty="0" smtClean="0"/>
              <a:t>Poi combustioni di </a:t>
            </a:r>
            <a:r>
              <a:rPr lang="it-IT" sz="2800" baseline="30000" dirty="0" smtClean="0"/>
              <a:t>12</a:t>
            </a:r>
            <a:r>
              <a:rPr lang="it-IT" sz="2800" dirty="0" smtClean="0"/>
              <a:t>C, </a:t>
            </a:r>
            <a:r>
              <a:rPr lang="it-IT" sz="2800" baseline="30000" dirty="0" smtClean="0"/>
              <a:t>20</a:t>
            </a:r>
            <a:r>
              <a:rPr lang="it-IT" sz="2800" dirty="0" smtClean="0"/>
              <a:t>Ne, </a:t>
            </a:r>
            <a:r>
              <a:rPr lang="it-IT" sz="2800" baseline="30000" dirty="0" smtClean="0"/>
              <a:t>16</a:t>
            </a:r>
            <a:r>
              <a:rPr lang="it-IT" sz="2800" dirty="0" smtClean="0"/>
              <a:t>O, </a:t>
            </a:r>
            <a:r>
              <a:rPr lang="it-IT" sz="2800" baseline="30000" dirty="0" smtClean="0"/>
              <a:t>28</a:t>
            </a:r>
            <a:r>
              <a:rPr lang="it-IT" sz="2800" dirty="0" smtClean="0"/>
              <a:t>Si….</a:t>
            </a:r>
            <a:endParaRPr lang="it-IT" sz="2800" dirty="0"/>
          </a:p>
        </p:txBody>
      </p:sp>
      <p:pic>
        <p:nvPicPr>
          <p:cNvPr id="11" name="Immagin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7322" y="2999590"/>
            <a:ext cx="3650749" cy="2838882"/>
          </a:xfrm>
          <a:prstGeom prst="rect">
            <a:avLst/>
          </a:prstGeom>
        </p:spPr>
      </p:pic>
      <p:sp>
        <p:nvSpPr>
          <p:cNvPr id="6" name="CasellaDiTesto 5"/>
          <p:cNvSpPr txBox="1"/>
          <p:nvPr/>
        </p:nvSpPr>
        <p:spPr>
          <a:xfrm>
            <a:off x="870004" y="31883"/>
            <a:ext cx="6662401" cy="400110"/>
          </a:xfrm>
          <a:prstGeom prst="rect">
            <a:avLst/>
          </a:prstGeom>
          <a:solidFill>
            <a:schemeClr val="bg1">
              <a:alpha val="72000"/>
            </a:schemeClr>
          </a:solidFill>
        </p:spPr>
        <p:txBody>
          <a:bodyPr wrap="none" rtlCol="0">
            <a:spAutoFit/>
          </a:bodyPr>
          <a:lstStyle/>
          <a:p>
            <a:r>
              <a:rPr lang="it-IT" sz="2000" b="1" dirty="0" smtClean="0">
                <a:solidFill>
                  <a:srgbClr val="C00000"/>
                </a:solidFill>
              </a:rPr>
              <a:t>I PROCESSI DI FUSIONE NUCLEARE NELLE STELLE</a:t>
            </a:r>
            <a:endParaRPr lang="it-IT" sz="2000" b="1" dirty="0">
              <a:solidFill>
                <a:srgbClr val="C00000"/>
              </a:solidFill>
            </a:endParaRPr>
          </a:p>
        </p:txBody>
      </p:sp>
      <p:sp>
        <p:nvSpPr>
          <p:cNvPr id="7" name="CasellaDiTesto 6"/>
          <p:cNvSpPr txBox="1"/>
          <p:nvPr/>
        </p:nvSpPr>
        <p:spPr>
          <a:xfrm>
            <a:off x="870004" y="3099263"/>
            <a:ext cx="2933435" cy="2554545"/>
          </a:xfrm>
          <a:prstGeom prst="rect">
            <a:avLst/>
          </a:prstGeom>
          <a:noFill/>
        </p:spPr>
        <p:txBody>
          <a:bodyPr wrap="square" rtlCol="0">
            <a:spAutoFit/>
          </a:bodyPr>
          <a:lstStyle/>
          <a:p>
            <a:r>
              <a:rPr lang="it-IT" sz="2000" b="1" dirty="0" smtClean="0"/>
              <a:t>Elementi sempre più stabili liberano energia dalla loro «buca di potenziale».</a:t>
            </a:r>
          </a:p>
          <a:p>
            <a:endParaRPr lang="it-IT" sz="2000" b="1" dirty="0" smtClean="0"/>
          </a:p>
          <a:p>
            <a:r>
              <a:rPr lang="it-IT" sz="2000" b="1" dirty="0" smtClean="0"/>
              <a:t>Ultimo prodotto è il Fe, il più stabile di tutti.</a:t>
            </a:r>
            <a:endParaRPr lang="it-IT" sz="2000" b="1" dirty="0"/>
          </a:p>
        </p:txBody>
      </p:sp>
    </p:spTree>
    <p:extLst>
      <p:ext uri="{BB962C8B-B14F-4D97-AF65-F5344CB8AC3E}">
        <p14:creationId xmlns:p14="http://schemas.microsoft.com/office/powerpoint/2010/main" val="426131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30272" y="0"/>
            <a:ext cx="1353383" cy="1007839"/>
          </a:xfrm>
          <a:prstGeom prst="rect">
            <a:avLst/>
          </a:prstGeom>
          <a:noFill/>
          <a:ln w="9525">
            <a:noFill/>
            <a:miter lim="800000"/>
            <a:headEnd/>
            <a:tailEnd/>
          </a:ln>
        </p:spPr>
      </p:pic>
      <p:pic>
        <p:nvPicPr>
          <p:cNvPr id="21" name="Immagine 20"/>
          <p:cNvPicPr>
            <a:picLocks noChangeAspect="1"/>
          </p:cNvPicPr>
          <p:nvPr/>
        </p:nvPicPr>
        <p:blipFill>
          <a:blip r:embed="rId4"/>
          <a:stretch>
            <a:fillRect/>
          </a:stretch>
        </p:blipFill>
        <p:spPr>
          <a:xfrm>
            <a:off x="6797200" y="-273"/>
            <a:ext cx="1483200" cy="951500"/>
          </a:xfrm>
          <a:prstGeom prst="rect">
            <a:avLst/>
          </a:prstGeom>
        </p:spPr>
      </p:pic>
      <p:sp>
        <p:nvSpPr>
          <p:cNvPr id="22" name="CasellaDiTesto 21"/>
          <p:cNvSpPr txBox="1"/>
          <p:nvPr/>
        </p:nvSpPr>
        <p:spPr>
          <a:xfrm>
            <a:off x="2195984" y="5838472"/>
            <a:ext cx="2925737" cy="353943"/>
          </a:xfrm>
          <a:prstGeom prst="rect">
            <a:avLst/>
          </a:prstGeom>
          <a:noFill/>
        </p:spPr>
        <p:txBody>
          <a:bodyPr wrap="none" rtlCol="0">
            <a:spAutoFit/>
          </a:bodyPr>
          <a:lstStyle/>
          <a:p>
            <a:r>
              <a:rPr lang="it-IT" b="1" dirty="0" smtClean="0">
                <a:solidFill>
                  <a:schemeClr val="bg1"/>
                </a:solidFill>
              </a:rPr>
              <a:t>ASTROFISICA NUCLEARE</a:t>
            </a:r>
            <a:endParaRPr lang="it-IT" b="1" dirty="0">
              <a:solidFill>
                <a:schemeClr val="bg1"/>
              </a:solidFill>
            </a:endParaRPr>
          </a:p>
        </p:txBody>
      </p:sp>
      <p:sp>
        <p:nvSpPr>
          <p:cNvPr id="23" name="Segnaposto piè di pagina 22"/>
          <p:cNvSpPr>
            <a:spLocks noGrp="1"/>
          </p:cNvSpPr>
          <p:nvPr>
            <p:ph type="ftr" sz="quarter" idx="11"/>
          </p:nvPr>
        </p:nvSpPr>
        <p:spPr/>
        <p:txBody>
          <a:bodyPr/>
          <a:lstStyle/>
          <a:p>
            <a:pPr>
              <a:defRPr/>
            </a:pPr>
            <a:endParaRPr lang="it-IT"/>
          </a:p>
        </p:txBody>
      </p:sp>
      <p:sp>
        <p:nvSpPr>
          <p:cNvPr id="24" name="Segnaposto numero diapositiva 23"/>
          <p:cNvSpPr>
            <a:spLocks noGrp="1"/>
          </p:cNvSpPr>
          <p:nvPr>
            <p:ph type="sldNum" sz="quarter" idx="12"/>
          </p:nvPr>
        </p:nvSpPr>
        <p:spPr>
          <a:xfrm>
            <a:off x="251768" y="5797981"/>
            <a:ext cx="586263" cy="360040"/>
          </a:xfrm>
        </p:spPr>
        <p:txBody>
          <a:bodyPr/>
          <a:lstStyle/>
          <a:p>
            <a:pPr>
              <a:defRPr/>
            </a:pPr>
            <a:fld id="{E02242EB-EDEF-442D-AFA0-608B12787C0B}" type="slidenum">
              <a:rPr lang="it-IT" smtClean="0">
                <a:solidFill>
                  <a:schemeClr val="bg1"/>
                </a:solidFill>
              </a:rPr>
              <a:pPr>
                <a:defRPr/>
              </a:pPr>
              <a:t>8</a:t>
            </a:fld>
            <a:endParaRPr lang="it-IT">
              <a:solidFill>
                <a:schemeClr val="bg1"/>
              </a:solidFill>
            </a:endParaRPr>
          </a:p>
        </p:txBody>
      </p:sp>
      <p:sp>
        <p:nvSpPr>
          <p:cNvPr id="25" name="CasellaDiTesto 24"/>
          <p:cNvSpPr txBox="1"/>
          <p:nvPr/>
        </p:nvSpPr>
        <p:spPr>
          <a:xfrm>
            <a:off x="22384" y="5328319"/>
            <a:ext cx="1093480" cy="360040"/>
          </a:xfrm>
          <a:prstGeom prst="rect">
            <a:avLst/>
          </a:prstGeom>
          <a:noFill/>
        </p:spPr>
        <p:txBody>
          <a:bodyPr wrap="square" rtlCol="0">
            <a:spAutoFit/>
          </a:bodyPr>
          <a:lstStyle/>
          <a:p>
            <a:r>
              <a:rPr lang="it-IT" dirty="0" smtClean="0"/>
              <a:t>24/10/17</a:t>
            </a:r>
            <a:endParaRPr lang="it-IT" dirty="0"/>
          </a:p>
        </p:txBody>
      </p:sp>
      <p:sp>
        <p:nvSpPr>
          <p:cNvPr id="4" name="CasellaDiTesto 3"/>
          <p:cNvSpPr txBox="1"/>
          <p:nvPr/>
        </p:nvSpPr>
        <p:spPr>
          <a:xfrm>
            <a:off x="838031" y="665504"/>
            <a:ext cx="7308552" cy="5078313"/>
          </a:xfrm>
          <a:prstGeom prst="rect">
            <a:avLst/>
          </a:prstGeom>
          <a:solidFill>
            <a:srgbClr val="FFFF00">
              <a:alpha val="27000"/>
            </a:srgbClr>
          </a:solidFill>
        </p:spPr>
        <p:txBody>
          <a:bodyPr wrap="square" rtlCol="0">
            <a:spAutoFit/>
          </a:bodyPr>
          <a:lstStyle/>
          <a:p>
            <a:r>
              <a:rPr lang="it-IT" sz="2700" b="1" dirty="0" smtClean="0">
                <a:solidFill>
                  <a:srgbClr val="264796"/>
                </a:solidFill>
              </a:rPr>
              <a:t>SECONDO CHANDRASEKHAR E FOWLER GLI ELEMENTI SONO FABBRICATI DALLE REAZIONI NUCLEARI NELLE STELLE MASSICCE, CHE EVOLVONO FORMANDO NUCLEI SEMPRE PIU’ CALDI, DI ELEMENTI SEMPRE PIU’ PESANTI. MA ORA ABBIAMO APPRESO CHE CERTI ELEMENTI RARI </a:t>
            </a:r>
            <a:r>
              <a:rPr lang="it-IT" sz="2700" b="1" dirty="0" smtClean="0">
                <a:solidFill>
                  <a:srgbClr val="264796"/>
                </a:solidFill>
              </a:rPr>
              <a:t>OLTRE IL Fe </a:t>
            </a:r>
            <a:r>
              <a:rPr lang="it-IT" sz="2700" b="1" dirty="0" smtClean="0">
                <a:solidFill>
                  <a:srgbClr val="264796"/>
                </a:solidFill>
              </a:rPr>
              <a:t>SI </a:t>
            </a:r>
            <a:r>
              <a:rPr lang="it-IT" sz="2700" b="1" dirty="0" smtClean="0">
                <a:solidFill>
                  <a:srgbClr val="264796"/>
                </a:solidFill>
              </a:rPr>
              <a:t>FORMANO ANCHE (O SOLO?) NELLO SCONTRO DI DUE STELLE A NEUTRONI. NELL’ALCHIMIA DELLA NATURA, E’ UNA NUOVA «PIETRA FILOSOFALE».</a:t>
            </a:r>
            <a:endParaRPr lang="it-IT" sz="2700" b="1" dirty="0">
              <a:solidFill>
                <a:srgbClr val="264796"/>
              </a:solidFill>
            </a:endParaRPr>
          </a:p>
        </p:txBody>
      </p:sp>
    </p:spTree>
    <p:extLst>
      <p:ext uri="{BB962C8B-B14F-4D97-AF65-F5344CB8AC3E}">
        <p14:creationId xmlns:p14="http://schemas.microsoft.com/office/powerpoint/2010/main" val="1816296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30272" y="0"/>
            <a:ext cx="1353383" cy="1007839"/>
          </a:xfrm>
          <a:prstGeom prst="rect">
            <a:avLst/>
          </a:prstGeom>
          <a:noFill/>
          <a:ln w="9525">
            <a:noFill/>
            <a:miter lim="800000"/>
            <a:headEnd/>
            <a:tailEnd/>
          </a:ln>
        </p:spPr>
      </p:pic>
      <p:pic>
        <p:nvPicPr>
          <p:cNvPr id="21" name="Immagine 20"/>
          <p:cNvPicPr>
            <a:picLocks noChangeAspect="1"/>
          </p:cNvPicPr>
          <p:nvPr/>
        </p:nvPicPr>
        <p:blipFill>
          <a:blip r:embed="rId4"/>
          <a:stretch>
            <a:fillRect/>
          </a:stretch>
        </p:blipFill>
        <p:spPr>
          <a:xfrm>
            <a:off x="6797200" y="-273"/>
            <a:ext cx="1483200" cy="951500"/>
          </a:xfrm>
          <a:prstGeom prst="rect">
            <a:avLst/>
          </a:prstGeom>
        </p:spPr>
      </p:pic>
      <p:sp>
        <p:nvSpPr>
          <p:cNvPr id="22" name="CasellaDiTesto 21"/>
          <p:cNvSpPr txBox="1"/>
          <p:nvPr/>
        </p:nvSpPr>
        <p:spPr>
          <a:xfrm>
            <a:off x="2195984" y="5838472"/>
            <a:ext cx="2925737" cy="353943"/>
          </a:xfrm>
          <a:prstGeom prst="rect">
            <a:avLst/>
          </a:prstGeom>
          <a:noFill/>
        </p:spPr>
        <p:txBody>
          <a:bodyPr wrap="none" rtlCol="0">
            <a:spAutoFit/>
          </a:bodyPr>
          <a:lstStyle/>
          <a:p>
            <a:r>
              <a:rPr lang="it-IT" b="1" dirty="0" smtClean="0">
                <a:solidFill>
                  <a:schemeClr val="bg1"/>
                </a:solidFill>
              </a:rPr>
              <a:t>ASTROFISICA NUCLEARE</a:t>
            </a:r>
            <a:endParaRPr lang="it-IT" b="1" dirty="0">
              <a:solidFill>
                <a:schemeClr val="bg1"/>
              </a:solidFill>
            </a:endParaRPr>
          </a:p>
        </p:txBody>
      </p:sp>
      <p:sp>
        <p:nvSpPr>
          <p:cNvPr id="23" name="Segnaposto piè di pagina 22"/>
          <p:cNvSpPr>
            <a:spLocks noGrp="1"/>
          </p:cNvSpPr>
          <p:nvPr>
            <p:ph type="ftr" sz="quarter" idx="11"/>
          </p:nvPr>
        </p:nvSpPr>
        <p:spPr/>
        <p:txBody>
          <a:bodyPr/>
          <a:lstStyle/>
          <a:p>
            <a:pPr>
              <a:defRPr/>
            </a:pPr>
            <a:endParaRPr lang="it-IT"/>
          </a:p>
        </p:txBody>
      </p:sp>
      <p:sp>
        <p:nvSpPr>
          <p:cNvPr id="24" name="Segnaposto numero diapositiva 23"/>
          <p:cNvSpPr>
            <a:spLocks noGrp="1"/>
          </p:cNvSpPr>
          <p:nvPr>
            <p:ph type="sldNum" sz="quarter" idx="12"/>
          </p:nvPr>
        </p:nvSpPr>
        <p:spPr>
          <a:xfrm>
            <a:off x="251768" y="5797981"/>
            <a:ext cx="586263" cy="360040"/>
          </a:xfrm>
        </p:spPr>
        <p:txBody>
          <a:bodyPr/>
          <a:lstStyle/>
          <a:p>
            <a:pPr>
              <a:defRPr/>
            </a:pPr>
            <a:fld id="{E02242EB-EDEF-442D-AFA0-608B12787C0B}" type="slidenum">
              <a:rPr lang="it-IT" smtClean="0">
                <a:solidFill>
                  <a:schemeClr val="bg1"/>
                </a:solidFill>
              </a:rPr>
              <a:pPr>
                <a:defRPr/>
              </a:pPr>
              <a:t>9</a:t>
            </a:fld>
            <a:endParaRPr lang="it-IT">
              <a:solidFill>
                <a:schemeClr val="bg1"/>
              </a:solidFill>
            </a:endParaRPr>
          </a:p>
        </p:txBody>
      </p:sp>
      <p:sp>
        <p:nvSpPr>
          <p:cNvPr id="25" name="CasellaDiTesto 24"/>
          <p:cNvSpPr txBox="1"/>
          <p:nvPr/>
        </p:nvSpPr>
        <p:spPr>
          <a:xfrm>
            <a:off x="22384" y="5328319"/>
            <a:ext cx="1093480" cy="360040"/>
          </a:xfrm>
          <a:prstGeom prst="rect">
            <a:avLst/>
          </a:prstGeom>
          <a:noFill/>
        </p:spPr>
        <p:txBody>
          <a:bodyPr wrap="square" rtlCol="0">
            <a:spAutoFit/>
          </a:bodyPr>
          <a:lstStyle/>
          <a:p>
            <a:r>
              <a:rPr lang="it-IT" dirty="0" smtClean="0"/>
              <a:t>24/10/17</a:t>
            </a:r>
            <a:endParaRPr lang="it-IT" dirty="0"/>
          </a:p>
        </p:txBody>
      </p:sp>
      <p:pic>
        <p:nvPicPr>
          <p:cNvPr id="8" name="Picture 1"/>
          <p:cNvPicPr>
            <a:picLocks noChangeAspect="1" noChangeArrowheads="1"/>
          </p:cNvPicPr>
          <p:nvPr/>
        </p:nvPicPr>
        <p:blipFill>
          <a:blip r:embed="rId3" cstate="print"/>
          <a:srcRect/>
          <a:stretch>
            <a:fillRect/>
          </a:stretch>
        </p:blipFill>
        <p:spPr bwMode="auto">
          <a:xfrm>
            <a:off x="-30272" y="0"/>
            <a:ext cx="1353383" cy="1007839"/>
          </a:xfrm>
          <a:prstGeom prst="rect">
            <a:avLst/>
          </a:prstGeom>
          <a:noFill/>
          <a:ln w="9525">
            <a:noFill/>
            <a:miter lim="800000"/>
            <a:headEnd/>
            <a:tailEnd/>
          </a:ln>
        </p:spPr>
      </p:pic>
      <p:pic>
        <p:nvPicPr>
          <p:cNvPr id="9" name="Immagine 8"/>
          <p:cNvPicPr>
            <a:picLocks noChangeAspect="1"/>
          </p:cNvPicPr>
          <p:nvPr/>
        </p:nvPicPr>
        <p:blipFill>
          <a:blip r:embed="rId4"/>
          <a:stretch>
            <a:fillRect/>
          </a:stretch>
        </p:blipFill>
        <p:spPr>
          <a:xfrm>
            <a:off x="6797200" y="-273"/>
            <a:ext cx="1483200" cy="951500"/>
          </a:xfrm>
          <a:prstGeom prst="rect">
            <a:avLst/>
          </a:prstGeom>
        </p:spPr>
      </p:pic>
      <p:sp>
        <p:nvSpPr>
          <p:cNvPr id="10" name="CasellaDiTesto 9"/>
          <p:cNvSpPr txBox="1"/>
          <p:nvPr/>
        </p:nvSpPr>
        <p:spPr>
          <a:xfrm>
            <a:off x="2195984" y="5838472"/>
            <a:ext cx="2925737" cy="353943"/>
          </a:xfrm>
          <a:prstGeom prst="rect">
            <a:avLst/>
          </a:prstGeom>
          <a:noFill/>
        </p:spPr>
        <p:txBody>
          <a:bodyPr wrap="none" rtlCol="0">
            <a:spAutoFit/>
          </a:bodyPr>
          <a:lstStyle/>
          <a:p>
            <a:r>
              <a:rPr lang="it-IT" b="1" dirty="0" smtClean="0">
                <a:solidFill>
                  <a:schemeClr val="bg1"/>
                </a:solidFill>
              </a:rPr>
              <a:t>ASTROFISICA NUCLEARE</a:t>
            </a:r>
            <a:endParaRPr lang="it-IT" b="1" dirty="0">
              <a:solidFill>
                <a:schemeClr val="bg1"/>
              </a:solidFill>
            </a:endParaRPr>
          </a:p>
        </p:txBody>
      </p:sp>
      <p:sp>
        <p:nvSpPr>
          <p:cNvPr id="11" name="Segnaposto numero diapositiva 23"/>
          <p:cNvSpPr txBox="1">
            <a:spLocks/>
          </p:cNvSpPr>
          <p:nvPr/>
        </p:nvSpPr>
        <p:spPr>
          <a:xfrm>
            <a:off x="251768" y="5797981"/>
            <a:ext cx="586263" cy="360040"/>
          </a:xfrm>
          <a:prstGeom prst="rect">
            <a:avLst/>
          </a:prstGeom>
        </p:spPr>
        <p:txBody>
          <a:bodyPr vert="horz" lIns="84344" tIns="42172" rIns="84344" bIns="42172" rtlCol="0" anchor="ctr"/>
          <a:lstStyle>
            <a:defPPr>
              <a:defRPr lang="it-IT"/>
            </a:defPPr>
            <a:lvl1pPr algn="r" defTabSz="843443" rtl="0" fontAlgn="auto">
              <a:spcBef>
                <a:spcPts val="0"/>
              </a:spcBef>
              <a:spcAft>
                <a:spcPts val="0"/>
              </a:spcAft>
              <a:defRPr sz="1100" kern="1200">
                <a:solidFill>
                  <a:schemeClr val="tx1">
                    <a:tint val="75000"/>
                  </a:schemeClr>
                </a:solidFill>
                <a:latin typeface="+mn-lt"/>
                <a:ea typeface="+mn-ea"/>
                <a:cs typeface="+mn-cs"/>
              </a:defRPr>
            </a:lvl1pPr>
            <a:lvl2pPr marL="420688" indent="36513" algn="l" defTabSz="842963" rtl="0" fontAlgn="base">
              <a:spcBef>
                <a:spcPct val="0"/>
              </a:spcBef>
              <a:spcAft>
                <a:spcPct val="0"/>
              </a:spcAft>
              <a:defRPr sz="1700" kern="1200">
                <a:solidFill>
                  <a:schemeClr val="tx1"/>
                </a:solidFill>
                <a:latin typeface="Arial" charset="0"/>
                <a:ea typeface="+mn-ea"/>
                <a:cs typeface="+mn-cs"/>
              </a:defRPr>
            </a:lvl2pPr>
            <a:lvl3pPr marL="842963" indent="71438" algn="l" defTabSz="842963" rtl="0" fontAlgn="base">
              <a:spcBef>
                <a:spcPct val="0"/>
              </a:spcBef>
              <a:spcAft>
                <a:spcPct val="0"/>
              </a:spcAft>
              <a:defRPr sz="1700" kern="1200">
                <a:solidFill>
                  <a:schemeClr val="tx1"/>
                </a:solidFill>
                <a:latin typeface="Arial" charset="0"/>
                <a:ea typeface="+mn-ea"/>
                <a:cs typeface="+mn-cs"/>
              </a:defRPr>
            </a:lvl3pPr>
            <a:lvl4pPr marL="1263650" indent="107950" algn="l" defTabSz="842963" rtl="0" fontAlgn="base">
              <a:spcBef>
                <a:spcPct val="0"/>
              </a:spcBef>
              <a:spcAft>
                <a:spcPct val="0"/>
              </a:spcAft>
              <a:defRPr sz="1700" kern="1200">
                <a:solidFill>
                  <a:schemeClr val="tx1"/>
                </a:solidFill>
                <a:latin typeface="Arial" charset="0"/>
                <a:ea typeface="+mn-ea"/>
                <a:cs typeface="+mn-cs"/>
              </a:defRPr>
            </a:lvl4pPr>
            <a:lvl5pPr marL="1685925" indent="142875" algn="l" defTabSz="842963" rtl="0" fontAlgn="base">
              <a:spcBef>
                <a:spcPct val="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defRPr/>
            </a:pPr>
            <a:fld id="{E02242EB-EDEF-442D-AFA0-608B12787C0B}" type="slidenum">
              <a:rPr lang="it-IT" smtClean="0">
                <a:solidFill>
                  <a:schemeClr val="bg1"/>
                </a:solidFill>
              </a:rPr>
              <a:pPr>
                <a:defRPr/>
              </a:pPr>
              <a:t>9</a:t>
            </a:fld>
            <a:endParaRPr lang="it-IT">
              <a:solidFill>
                <a:schemeClr val="bg1"/>
              </a:solidFill>
            </a:endParaRPr>
          </a:p>
        </p:txBody>
      </p:sp>
      <p:sp>
        <p:nvSpPr>
          <p:cNvPr id="12" name="CasellaDiTesto 11"/>
          <p:cNvSpPr txBox="1"/>
          <p:nvPr/>
        </p:nvSpPr>
        <p:spPr>
          <a:xfrm>
            <a:off x="22384" y="5328319"/>
            <a:ext cx="1093480" cy="360040"/>
          </a:xfrm>
          <a:prstGeom prst="rect">
            <a:avLst/>
          </a:prstGeom>
          <a:noFill/>
        </p:spPr>
        <p:txBody>
          <a:bodyPr wrap="square" rtlCol="0">
            <a:spAutoFit/>
          </a:bodyPr>
          <a:lstStyle/>
          <a:p>
            <a:r>
              <a:rPr lang="it-IT" dirty="0" smtClean="0"/>
              <a:t>24/10/17</a:t>
            </a:r>
            <a:endParaRPr lang="it-IT" dirty="0"/>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0800" y="672131"/>
            <a:ext cx="8229600" cy="4525962"/>
          </a:xfrm>
          <a:prstGeom prst="rect">
            <a:avLst/>
          </a:prstGeom>
        </p:spPr>
      </p:pic>
      <p:sp>
        <p:nvSpPr>
          <p:cNvPr id="14" name="CasellaDiTesto 13"/>
          <p:cNvSpPr txBox="1"/>
          <p:nvPr/>
        </p:nvSpPr>
        <p:spPr>
          <a:xfrm>
            <a:off x="1437985" y="5190401"/>
            <a:ext cx="6842416" cy="615553"/>
          </a:xfrm>
          <a:prstGeom prst="rect">
            <a:avLst/>
          </a:prstGeom>
          <a:solidFill>
            <a:schemeClr val="bg1"/>
          </a:solidFill>
        </p:spPr>
        <p:txBody>
          <a:bodyPr wrap="square" rtlCol="0">
            <a:spAutoFit/>
          </a:bodyPr>
          <a:lstStyle/>
          <a:p>
            <a:r>
              <a:rPr lang="it-IT" dirty="0" smtClean="0"/>
              <a:t>La distribuzione delle abbondanze solari e la loro origine astrofisica, ipotizzata  da </a:t>
            </a:r>
            <a:r>
              <a:rPr lang="it-IT" dirty="0" err="1" smtClean="0"/>
              <a:t>Burbidge</a:t>
            </a:r>
            <a:r>
              <a:rPr lang="it-IT" dirty="0" smtClean="0"/>
              <a:t>, </a:t>
            </a:r>
            <a:r>
              <a:rPr lang="it-IT" dirty="0" err="1" smtClean="0"/>
              <a:t>Burbidge</a:t>
            </a:r>
            <a:r>
              <a:rPr lang="it-IT" dirty="0" smtClean="0"/>
              <a:t>, </a:t>
            </a:r>
            <a:r>
              <a:rPr lang="it-IT" dirty="0" err="1" smtClean="0"/>
              <a:t>Fowles</a:t>
            </a:r>
            <a:r>
              <a:rPr lang="it-IT" dirty="0" smtClean="0"/>
              <a:t> &amp; </a:t>
            </a:r>
            <a:r>
              <a:rPr lang="it-IT" dirty="0" err="1" smtClean="0"/>
              <a:t>Hoyle</a:t>
            </a:r>
            <a:r>
              <a:rPr lang="it-IT" dirty="0"/>
              <a:t> </a:t>
            </a:r>
            <a:r>
              <a:rPr lang="it-IT" dirty="0" smtClean="0"/>
              <a:t>(1957)</a:t>
            </a:r>
            <a:endParaRPr lang="it-IT" dirty="0"/>
          </a:p>
        </p:txBody>
      </p:sp>
      <p:cxnSp>
        <p:nvCxnSpPr>
          <p:cNvPr id="15" name="Connettore 2 14"/>
          <p:cNvCxnSpPr/>
          <p:nvPr/>
        </p:nvCxnSpPr>
        <p:spPr>
          <a:xfrm flipH="1">
            <a:off x="1187872" y="1511895"/>
            <a:ext cx="2880320" cy="288032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a:off x="2195984" y="1799927"/>
            <a:ext cx="1969616" cy="28803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2828925" y="2280916"/>
            <a:ext cx="1336675" cy="65419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4957688" y="2775055"/>
            <a:ext cx="247576" cy="66411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3658852" y="3439168"/>
            <a:ext cx="4441788" cy="16943"/>
          </a:xfrm>
          <a:prstGeom prst="line">
            <a:avLst/>
          </a:prstGeom>
          <a:ln w="28575">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1187872" y="2087959"/>
            <a:ext cx="1440160" cy="0"/>
          </a:xfrm>
          <a:prstGeom prst="line">
            <a:avLst/>
          </a:prstGeom>
          <a:ln w="28575">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998305" y="4392215"/>
            <a:ext cx="324806" cy="0"/>
          </a:xfrm>
          <a:prstGeom prst="line">
            <a:avLst/>
          </a:prstGeom>
          <a:ln w="28575">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4983976" y="3750240"/>
            <a:ext cx="452368" cy="353943"/>
          </a:xfrm>
          <a:prstGeom prst="rect">
            <a:avLst/>
          </a:prstGeom>
          <a:noFill/>
        </p:spPr>
        <p:txBody>
          <a:bodyPr wrap="none" rtlCol="0">
            <a:spAutoFit/>
          </a:bodyPr>
          <a:lstStyle/>
          <a:p>
            <a:r>
              <a:rPr lang="it-IT" b="1" dirty="0" smtClean="0"/>
              <a:t>Xe</a:t>
            </a:r>
            <a:endParaRPr lang="it-IT" b="1" dirty="0"/>
          </a:p>
        </p:txBody>
      </p:sp>
      <p:sp>
        <p:nvSpPr>
          <p:cNvPr id="28" name="CasellaDiTesto 27"/>
          <p:cNvSpPr txBox="1"/>
          <p:nvPr/>
        </p:nvSpPr>
        <p:spPr>
          <a:xfrm>
            <a:off x="7312616" y="3977560"/>
            <a:ext cx="402674" cy="353943"/>
          </a:xfrm>
          <a:prstGeom prst="rect">
            <a:avLst/>
          </a:prstGeom>
          <a:noFill/>
        </p:spPr>
        <p:txBody>
          <a:bodyPr wrap="none" rtlCol="0">
            <a:spAutoFit/>
          </a:bodyPr>
          <a:lstStyle/>
          <a:p>
            <a:r>
              <a:rPr lang="it-IT" b="1" dirty="0" err="1" smtClean="0"/>
              <a:t>Pt</a:t>
            </a:r>
            <a:endParaRPr lang="it-IT" b="1" dirty="0"/>
          </a:p>
        </p:txBody>
      </p:sp>
      <p:sp>
        <p:nvSpPr>
          <p:cNvPr id="29" name="CasellaDiTesto 28"/>
          <p:cNvSpPr txBox="1"/>
          <p:nvPr/>
        </p:nvSpPr>
        <p:spPr>
          <a:xfrm>
            <a:off x="7020489" y="4273597"/>
            <a:ext cx="474810" cy="353943"/>
          </a:xfrm>
          <a:prstGeom prst="rect">
            <a:avLst/>
          </a:prstGeom>
          <a:noFill/>
        </p:spPr>
        <p:txBody>
          <a:bodyPr wrap="none" rtlCol="0">
            <a:spAutoFit/>
          </a:bodyPr>
          <a:lstStyle/>
          <a:p>
            <a:r>
              <a:rPr lang="it-IT" b="1" dirty="0" err="1" smtClean="0"/>
              <a:t>Au</a:t>
            </a:r>
            <a:endParaRPr lang="it-IT" b="1" dirty="0"/>
          </a:p>
        </p:txBody>
      </p:sp>
      <p:sp>
        <p:nvSpPr>
          <p:cNvPr id="30" name="CasellaDiTesto 29"/>
          <p:cNvSpPr txBox="1"/>
          <p:nvPr/>
        </p:nvSpPr>
        <p:spPr>
          <a:xfrm>
            <a:off x="1475904" y="2087959"/>
            <a:ext cx="463588" cy="353943"/>
          </a:xfrm>
          <a:prstGeom prst="rect">
            <a:avLst/>
          </a:prstGeom>
          <a:noFill/>
        </p:spPr>
        <p:txBody>
          <a:bodyPr wrap="none" rtlCol="0">
            <a:spAutoFit/>
          </a:bodyPr>
          <a:lstStyle/>
          <a:p>
            <a:r>
              <a:rPr lang="it-IT" b="1" dirty="0"/>
              <a:t>N</a:t>
            </a:r>
            <a:r>
              <a:rPr lang="it-IT" b="1" dirty="0" smtClean="0"/>
              <a:t>e</a:t>
            </a:r>
            <a:endParaRPr lang="it-IT" b="1" dirty="0"/>
          </a:p>
        </p:txBody>
      </p:sp>
      <p:sp>
        <p:nvSpPr>
          <p:cNvPr id="31" name="CasellaDiTesto 30"/>
          <p:cNvSpPr txBox="1"/>
          <p:nvPr/>
        </p:nvSpPr>
        <p:spPr>
          <a:xfrm>
            <a:off x="4653886" y="-576337"/>
            <a:ext cx="306494" cy="353943"/>
          </a:xfrm>
          <a:prstGeom prst="rect">
            <a:avLst/>
          </a:prstGeom>
          <a:solidFill>
            <a:schemeClr val="bg1"/>
          </a:solidFill>
        </p:spPr>
        <p:txBody>
          <a:bodyPr wrap="none" rtlCol="0">
            <a:spAutoFit/>
          </a:bodyPr>
          <a:lstStyle/>
          <a:p>
            <a:r>
              <a:rPr lang="it-IT" dirty="0" smtClean="0"/>
              <a:t>  </a:t>
            </a:r>
            <a:endParaRPr lang="it-IT" dirty="0"/>
          </a:p>
        </p:txBody>
      </p:sp>
      <p:sp>
        <p:nvSpPr>
          <p:cNvPr id="32" name="CasellaDiTesto 31"/>
          <p:cNvSpPr txBox="1"/>
          <p:nvPr/>
        </p:nvSpPr>
        <p:spPr>
          <a:xfrm>
            <a:off x="1097402" y="1655911"/>
            <a:ext cx="306494" cy="353943"/>
          </a:xfrm>
          <a:prstGeom prst="rect">
            <a:avLst/>
          </a:prstGeom>
          <a:solidFill>
            <a:schemeClr val="bg1"/>
          </a:solidFill>
        </p:spPr>
        <p:txBody>
          <a:bodyPr wrap="none" rtlCol="0">
            <a:spAutoFit/>
          </a:bodyPr>
          <a:lstStyle/>
          <a:p>
            <a:r>
              <a:rPr lang="it-IT" dirty="0" smtClean="0"/>
              <a:t>  </a:t>
            </a:r>
            <a:endParaRPr lang="it-IT" dirty="0"/>
          </a:p>
        </p:txBody>
      </p:sp>
      <p:sp>
        <p:nvSpPr>
          <p:cNvPr id="33" name="CasellaDiTesto 32"/>
          <p:cNvSpPr txBox="1"/>
          <p:nvPr/>
        </p:nvSpPr>
        <p:spPr>
          <a:xfrm>
            <a:off x="1043856" y="2087959"/>
            <a:ext cx="341760" cy="353943"/>
          </a:xfrm>
          <a:prstGeom prst="rect">
            <a:avLst/>
          </a:prstGeom>
          <a:noFill/>
        </p:spPr>
        <p:txBody>
          <a:bodyPr wrap="none" rtlCol="0">
            <a:spAutoFit/>
          </a:bodyPr>
          <a:lstStyle/>
          <a:p>
            <a:r>
              <a:rPr lang="it-IT" b="1" dirty="0"/>
              <a:t>C</a:t>
            </a:r>
          </a:p>
        </p:txBody>
      </p:sp>
      <p:sp>
        <p:nvSpPr>
          <p:cNvPr id="3" name="CasellaDiTesto 2"/>
          <p:cNvSpPr txBox="1"/>
          <p:nvPr/>
        </p:nvSpPr>
        <p:spPr>
          <a:xfrm>
            <a:off x="873267" y="96777"/>
            <a:ext cx="6229013" cy="523220"/>
          </a:xfrm>
          <a:prstGeom prst="rect">
            <a:avLst/>
          </a:prstGeom>
          <a:noFill/>
        </p:spPr>
        <p:txBody>
          <a:bodyPr wrap="none" rtlCol="0">
            <a:spAutoFit/>
          </a:bodyPr>
          <a:lstStyle/>
          <a:p>
            <a:r>
              <a:rPr lang="it-IT" sz="2800" b="1" dirty="0" smtClean="0">
                <a:solidFill>
                  <a:srgbClr val="C00000"/>
                </a:solidFill>
              </a:rPr>
              <a:t>L’ORIGINE DEGLI ELEMENTI: 1957 </a:t>
            </a:r>
            <a:endParaRPr lang="it-IT" sz="2800" b="1" dirty="0">
              <a:solidFill>
                <a:srgbClr val="C00000"/>
              </a:solidFill>
            </a:endParaRPr>
          </a:p>
        </p:txBody>
      </p:sp>
      <p:sp>
        <p:nvSpPr>
          <p:cNvPr id="34" name="CasellaDiTesto 33"/>
          <p:cNvSpPr txBox="1"/>
          <p:nvPr/>
        </p:nvSpPr>
        <p:spPr>
          <a:xfrm>
            <a:off x="5270531" y="4296006"/>
            <a:ext cx="463588" cy="353943"/>
          </a:xfrm>
          <a:prstGeom prst="rect">
            <a:avLst/>
          </a:prstGeom>
          <a:noFill/>
        </p:spPr>
        <p:txBody>
          <a:bodyPr wrap="none" rtlCol="0">
            <a:spAutoFit/>
          </a:bodyPr>
          <a:lstStyle/>
          <a:p>
            <a:r>
              <a:rPr lang="it-IT" b="1" dirty="0" smtClean="0"/>
              <a:t>Cs</a:t>
            </a:r>
            <a:endParaRPr lang="it-IT" b="1" dirty="0"/>
          </a:p>
        </p:txBody>
      </p:sp>
    </p:spTree>
    <p:extLst>
      <p:ext uri="{BB962C8B-B14F-4D97-AF65-F5344CB8AC3E}">
        <p14:creationId xmlns:p14="http://schemas.microsoft.com/office/powerpoint/2010/main" val="1767180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1331</TotalTime>
  <Words>655</Words>
  <Application>Microsoft Office PowerPoint</Application>
  <PresentationFormat>Personalizzato</PresentationFormat>
  <Paragraphs>117</Paragraphs>
  <Slides>12</Slides>
  <Notes>11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Calibri</vt:lpstr>
      <vt:lpstr>Wingdings 2</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Andrea</dc:creator>
  <cp:lastModifiedBy>Maurizio Busso</cp:lastModifiedBy>
  <cp:revision>124</cp:revision>
  <dcterms:created xsi:type="dcterms:W3CDTF">2014-05-26T07:45:12Z</dcterms:created>
  <dcterms:modified xsi:type="dcterms:W3CDTF">2017-10-24T08:46:39Z</dcterms:modified>
</cp:coreProperties>
</file>