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63" r:id="rId3"/>
    <p:sldId id="362" r:id="rId4"/>
    <p:sldId id="341" r:id="rId5"/>
    <p:sldId id="350" r:id="rId6"/>
    <p:sldId id="345" r:id="rId7"/>
    <p:sldId id="348" r:id="rId8"/>
    <p:sldId id="347" r:id="rId9"/>
    <p:sldId id="342" r:id="rId10"/>
    <p:sldId id="344" r:id="rId11"/>
    <p:sldId id="351" r:id="rId12"/>
    <p:sldId id="359" r:id="rId13"/>
    <p:sldId id="349" r:id="rId14"/>
    <p:sldId id="353" r:id="rId15"/>
    <p:sldId id="346" r:id="rId16"/>
    <p:sldId id="352" r:id="rId17"/>
    <p:sldId id="361" r:id="rId18"/>
    <p:sldId id="343" r:id="rId19"/>
    <p:sldId id="355" r:id="rId20"/>
    <p:sldId id="354" r:id="rId21"/>
    <p:sldId id="356" r:id="rId22"/>
    <p:sldId id="360" r:id="rId23"/>
    <p:sldId id="357" r:id="rId2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BAC3B-D333-4F4F-AF92-80AF7E5A7D9C}" type="datetimeFigureOut">
              <a:rPr lang="it-IT" smtClean="0"/>
              <a:t>23/10/17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D5473-BDDD-454C-89AC-38D780E0A2B5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8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61E-058E-AF41-BFA1-EBB5DCC69FC3}" type="datetimeFigureOut">
              <a:rPr lang="it-IT" smtClean="0"/>
              <a:t>23/10/17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AB71-E521-1E44-BADA-030333BD30F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77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61E-058E-AF41-BFA1-EBB5DCC69FC3}" type="datetimeFigureOut">
              <a:rPr lang="it-IT" smtClean="0"/>
              <a:t>23/10/17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AB71-E521-1E44-BADA-030333BD30F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8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61E-058E-AF41-BFA1-EBB5DCC69FC3}" type="datetimeFigureOut">
              <a:rPr lang="it-IT" smtClean="0"/>
              <a:t>23/10/17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AB71-E521-1E44-BADA-030333BD30F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16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EF788B-7876-DC40-9BBF-E6BEB96CDFD5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370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61E-058E-AF41-BFA1-EBB5DCC69FC3}" type="datetimeFigureOut">
              <a:rPr lang="it-IT" smtClean="0"/>
              <a:t>23/10/17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AB71-E521-1E44-BADA-030333BD30F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5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61E-058E-AF41-BFA1-EBB5DCC69FC3}" type="datetimeFigureOut">
              <a:rPr lang="it-IT" smtClean="0"/>
              <a:t>23/10/17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AB71-E521-1E44-BADA-030333BD30F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6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stile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61E-058E-AF41-BFA1-EBB5DCC69FC3}" type="datetimeFigureOut">
              <a:rPr lang="it-IT" smtClean="0"/>
              <a:t>23/10/17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AB71-E521-1E44-BADA-030333BD30F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9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61E-058E-AF41-BFA1-EBB5DCC69FC3}" type="datetimeFigureOut">
              <a:rPr lang="it-IT" smtClean="0"/>
              <a:t>23/10/17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AB71-E521-1E44-BADA-030333BD30F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05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61E-058E-AF41-BFA1-EBB5DCC69FC3}" type="datetimeFigureOut">
              <a:rPr lang="it-IT" smtClean="0"/>
              <a:t>23/10/17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AB71-E521-1E44-BADA-030333BD30F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23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61E-058E-AF41-BFA1-EBB5DCC69FC3}" type="datetimeFigureOut">
              <a:rPr lang="it-IT" smtClean="0"/>
              <a:t>23/10/17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AB71-E521-1E44-BADA-030333BD30F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0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61E-058E-AF41-BFA1-EBB5DCC69FC3}" type="datetimeFigureOut">
              <a:rPr lang="it-IT" smtClean="0"/>
              <a:t>23/10/17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AB71-E521-1E44-BADA-030333BD30F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82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61E-058E-AF41-BFA1-EBB5DCC69FC3}" type="datetimeFigureOut">
              <a:rPr lang="it-IT" smtClean="0"/>
              <a:t>23/10/17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AB71-E521-1E44-BADA-030333BD30F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36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stile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CF61E-058E-AF41-BFA1-EBB5DCC69FC3}" type="datetimeFigureOut">
              <a:rPr lang="it-IT" smtClean="0"/>
              <a:t>23/10/17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4AB71-E521-1E44-BADA-030333BD30F0}" type="slidenum">
              <a:rPr lang="en-US" smtClean="0"/>
              <a:t>‹n.›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54966" y="6168679"/>
            <a:ext cx="552796" cy="55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13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95409" y="818605"/>
            <a:ext cx="4048591" cy="281277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ESPLOSIONI COSMICHE:</a:t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I GAMMA-RAY BURST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095409" y="4420627"/>
            <a:ext cx="4048591" cy="1218173"/>
          </a:xfrm>
        </p:spPr>
        <p:txBody>
          <a:bodyPr>
            <a:normAutofit fontScale="55000" lnSpcReduction="20000"/>
          </a:bodyPr>
          <a:lstStyle/>
          <a:p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sz="2800" dirty="0" err="1" smtClean="0">
                <a:solidFill>
                  <a:schemeClr val="tx1"/>
                </a:solidFill>
              </a:rPr>
              <a:t>Dipartimento</a:t>
            </a:r>
            <a:r>
              <a:rPr lang="en-US" sz="2800" dirty="0" smtClean="0">
                <a:solidFill>
                  <a:schemeClr val="tx1"/>
                </a:solidFill>
              </a:rPr>
              <a:t> di </a:t>
            </a:r>
            <a:r>
              <a:rPr lang="en-US" sz="2800" dirty="0" err="1" smtClean="0">
                <a:solidFill>
                  <a:schemeClr val="tx1"/>
                </a:solidFill>
              </a:rPr>
              <a:t>Fisica</a:t>
            </a:r>
            <a:r>
              <a:rPr lang="en-US" sz="2800" dirty="0" smtClean="0">
                <a:solidFill>
                  <a:schemeClr val="tx1"/>
                </a:solidFill>
              </a:rPr>
              <a:t> e </a:t>
            </a:r>
            <a:r>
              <a:rPr lang="en-US" sz="2800" dirty="0" err="1" smtClean="0">
                <a:solidFill>
                  <a:schemeClr val="tx1"/>
                </a:solidFill>
              </a:rPr>
              <a:t>Geologia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Università</a:t>
            </a:r>
            <a:r>
              <a:rPr lang="en-US" sz="2800" dirty="0" smtClean="0">
                <a:solidFill>
                  <a:schemeClr val="tx1"/>
                </a:solidFill>
              </a:rPr>
              <a:t> di Perugia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INFN – </a:t>
            </a:r>
            <a:r>
              <a:rPr lang="en-US" sz="2800" dirty="0" err="1" smtClean="0">
                <a:solidFill>
                  <a:schemeClr val="tx1"/>
                </a:solidFill>
              </a:rPr>
              <a:t>Sezione</a:t>
            </a:r>
            <a:r>
              <a:rPr lang="en-US" sz="2800" dirty="0" smtClean="0">
                <a:solidFill>
                  <a:schemeClr val="tx1"/>
                </a:solidFill>
              </a:rPr>
              <a:t> di Perugia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INAF – </a:t>
            </a:r>
            <a:r>
              <a:rPr lang="en-US" sz="2800" dirty="0" err="1" smtClean="0">
                <a:solidFill>
                  <a:schemeClr val="tx1"/>
                </a:solidFill>
              </a:rPr>
              <a:t>Osservatorio</a:t>
            </a:r>
            <a:r>
              <a:rPr lang="en-US" sz="2800" dirty="0" smtClean="0">
                <a:solidFill>
                  <a:schemeClr val="tx1"/>
                </a:solidFill>
              </a:rPr>
              <a:t> di </a:t>
            </a:r>
            <a:r>
              <a:rPr lang="en-US" sz="2800" dirty="0" err="1" smtClean="0">
                <a:solidFill>
                  <a:schemeClr val="tx1"/>
                </a:solidFill>
              </a:rPr>
              <a:t>Brera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095409" y="3871260"/>
            <a:ext cx="4048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Gino </a:t>
            </a:r>
            <a:r>
              <a:rPr lang="en-US" sz="2400" b="1" dirty="0" err="1" smtClean="0">
                <a:solidFill>
                  <a:srgbClr val="FFFFFF"/>
                </a:solidFill>
              </a:rPr>
              <a:t>Tosti</a:t>
            </a:r>
            <a:endParaRPr lang="en-US" sz="2400" b="1" dirty="0" smtClean="0">
              <a:solidFill>
                <a:srgbClr val="FFFFFF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03" y="795407"/>
            <a:ext cx="4926066" cy="542817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686" y="94929"/>
            <a:ext cx="783694" cy="78369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095409" y="6223579"/>
            <a:ext cx="3256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 smtClean="0"/>
              <a:t>Tutto</a:t>
            </a:r>
            <a:r>
              <a:rPr lang="en-GB" sz="1200" i="1" dirty="0" smtClean="0"/>
              <a:t> </a:t>
            </a:r>
            <a:r>
              <a:rPr lang="en-GB" sz="1200" i="1" dirty="0" err="1" smtClean="0"/>
              <a:t>ciò</a:t>
            </a:r>
            <a:r>
              <a:rPr lang="en-GB" sz="1200" i="1" dirty="0" smtClean="0"/>
              <a:t> </a:t>
            </a:r>
            <a:r>
              <a:rPr lang="en-GB" sz="1200" i="1" dirty="0" err="1" smtClean="0"/>
              <a:t>che</a:t>
            </a:r>
            <a:r>
              <a:rPr lang="en-GB" sz="1200" i="1" dirty="0" smtClean="0"/>
              <a:t> non </a:t>
            </a:r>
            <a:r>
              <a:rPr lang="en-GB" sz="1200" i="1" dirty="0" err="1" smtClean="0"/>
              <a:t>è</a:t>
            </a:r>
            <a:r>
              <a:rPr lang="en-GB" sz="1200" i="1" dirty="0" smtClean="0"/>
              <a:t> </a:t>
            </a:r>
            <a:r>
              <a:rPr lang="en-GB" sz="1200" i="1" dirty="0" err="1" smtClean="0"/>
              <a:t>noto</a:t>
            </a:r>
            <a:r>
              <a:rPr lang="en-GB" sz="1200" i="1" dirty="0" smtClean="0"/>
              <a:t>, </a:t>
            </a:r>
            <a:r>
              <a:rPr lang="en-GB" sz="1200" i="1" dirty="0" err="1" smtClean="0"/>
              <a:t>appare</a:t>
            </a:r>
            <a:r>
              <a:rPr lang="en-GB" sz="1200" i="1" dirty="0" smtClean="0"/>
              <a:t> </a:t>
            </a:r>
            <a:r>
              <a:rPr lang="en-GB" sz="1200" i="1" dirty="0" err="1" smtClean="0"/>
              <a:t>straordinario</a:t>
            </a:r>
            <a:endParaRPr lang="en-GB" sz="1200" i="1" dirty="0" smtClean="0"/>
          </a:p>
          <a:p>
            <a:pPr algn="ctr"/>
            <a:r>
              <a:rPr lang="en-GB" sz="1200" dirty="0" smtClean="0"/>
              <a:t>                                                        A. Conan Doyle</a:t>
            </a:r>
            <a:endParaRPr lang="en-GB" sz="12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349" y="84184"/>
            <a:ext cx="1164643" cy="741663"/>
          </a:xfrm>
          <a:prstGeom prst="rect">
            <a:avLst/>
          </a:prstGeom>
        </p:spPr>
      </p:pic>
      <p:pic>
        <p:nvPicPr>
          <p:cNvPr id="9" name="Immagin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23607" r="10902" b="23317"/>
          <a:stretch/>
        </p:blipFill>
        <p:spPr>
          <a:xfrm>
            <a:off x="7441093" y="84185"/>
            <a:ext cx="1628436" cy="7416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4126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08523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GRB: le </a:t>
            </a:r>
            <a:r>
              <a:rPr lang="en-GB" dirty="0" err="1" smtClean="0"/>
              <a:t>più</a:t>
            </a:r>
            <a:r>
              <a:rPr lang="en-GB" dirty="0" smtClean="0"/>
              <a:t> </a:t>
            </a:r>
            <a:r>
              <a:rPr lang="en-GB" dirty="0" err="1" smtClean="0"/>
              <a:t>grandi</a:t>
            </a:r>
            <a:r>
              <a:rPr lang="en-GB" dirty="0" smtClean="0"/>
              <a:t> </a:t>
            </a:r>
            <a:r>
              <a:rPr lang="en-GB" dirty="0" err="1" smtClean="0"/>
              <a:t>esplosioni</a:t>
            </a:r>
            <a:r>
              <a:rPr lang="en-GB" dirty="0"/>
              <a:t> </a:t>
            </a:r>
            <a:r>
              <a:rPr lang="en-GB" dirty="0" err="1" smtClean="0"/>
              <a:t>dell’Universo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844369"/>
            <a:ext cx="4491026" cy="4644327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/>
              <a:t>Prova</a:t>
            </a:r>
            <a:r>
              <a:rPr lang="en-GB" dirty="0"/>
              <a:t> </a:t>
            </a:r>
            <a:r>
              <a:rPr lang="en-GB" dirty="0" err="1"/>
              <a:t>definitiva</a:t>
            </a:r>
            <a:r>
              <a:rPr lang="en-GB" dirty="0"/>
              <a:t> </a:t>
            </a:r>
            <a:r>
              <a:rPr lang="en-GB" dirty="0" err="1"/>
              <a:t>dell’origine</a:t>
            </a:r>
            <a:r>
              <a:rPr lang="en-GB" dirty="0"/>
              <a:t> </a:t>
            </a:r>
            <a:r>
              <a:rPr lang="en-GB" dirty="0" err="1"/>
              <a:t>extragalattica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GRB: prima </a:t>
            </a:r>
            <a:r>
              <a:rPr lang="en-GB" dirty="0" err="1"/>
              <a:t>misura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 smtClean="0"/>
              <a:t>distanza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 err="1" smtClean="0"/>
              <a:t>L’energia</a:t>
            </a:r>
            <a:r>
              <a:rPr lang="en-GB" dirty="0" smtClean="0"/>
              <a:t> </a:t>
            </a:r>
            <a:r>
              <a:rPr lang="en-GB" dirty="0" err="1" smtClean="0"/>
              <a:t>emessa</a:t>
            </a:r>
            <a:r>
              <a:rPr lang="en-GB" dirty="0" smtClean="0"/>
              <a:t> </a:t>
            </a:r>
            <a:r>
              <a:rPr lang="en-GB" dirty="0" err="1" smtClean="0"/>
              <a:t>nei</a:t>
            </a:r>
            <a:r>
              <a:rPr lang="en-GB" dirty="0" smtClean="0"/>
              <a:t> </a:t>
            </a:r>
            <a:r>
              <a:rPr lang="en-GB" dirty="0" err="1" smtClean="0"/>
              <a:t>pochi</a:t>
            </a:r>
            <a:r>
              <a:rPr lang="en-GB" dirty="0" smtClean="0"/>
              <a:t> secondi di </a:t>
            </a:r>
            <a:r>
              <a:rPr lang="en-GB" dirty="0" err="1" smtClean="0"/>
              <a:t>durata</a:t>
            </a:r>
            <a:r>
              <a:rPr lang="en-GB" dirty="0" smtClean="0"/>
              <a:t> </a:t>
            </a:r>
            <a:r>
              <a:rPr lang="en-GB" dirty="0" err="1" smtClean="0"/>
              <a:t>dell’emissione</a:t>
            </a:r>
            <a:r>
              <a:rPr lang="en-GB" dirty="0" smtClean="0"/>
              <a:t> </a:t>
            </a:r>
            <a:r>
              <a:rPr lang="en-GB" dirty="0" err="1" smtClean="0"/>
              <a:t>è</a:t>
            </a:r>
            <a:r>
              <a:rPr lang="en-GB" dirty="0" smtClean="0"/>
              <a:t> </a:t>
            </a:r>
            <a:r>
              <a:rPr lang="en-GB" dirty="0" err="1" smtClean="0"/>
              <a:t>comparabile</a:t>
            </a:r>
            <a:r>
              <a:rPr lang="en-GB" dirty="0" smtClean="0"/>
              <a:t> con      E=</a:t>
            </a:r>
            <a:r>
              <a:rPr lang="en-GB" dirty="0" err="1" smtClean="0"/>
              <a:t>M</a:t>
            </a:r>
            <a:r>
              <a:rPr lang="en-GB" baseline="-25000" dirty="0" err="1" smtClean="0"/>
              <a:t>sole</a:t>
            </a:r>
            <a:r>
              <a:rPr lang="en-GB" dirty="0" smtClean="0"/>
              <a:t> c</a:t>
            </a:r>
            <a:r>
              <a:rPr lang="en-GB" baseline="30000" dirty="0" smtClean="0"/>
              <a:t>2</a:t>
            </a:r>
            <a:r>
              <a:rPr lang="en-GB" dirty="0"/>
              <a:t> </a:t>
            </a:r>
            <a:r>
              <a:rPr lang="en-GB" dirty="0" smtClean="0"/>
              <a:t>~ 10</a:t>
            </a:r>
            <a:r>
              <a:rPr lang="en-GB" baseline="30000" dirty="0" smtClean="0"/>
              <a:t>54 </a:t>
            </a:r>
            <a:r>
              <a:rPr lang="en-GB" dirty="0" smtClean="0"/>
              <a:t> erg.</a:t>
            </a:r>
          </a:p>
          <a:p>
            <a:r>
              <a:rPr lang="en-GB" dirty="0" err="1" smtClean="0"/>
              <a:t>Tenendo</a:t>
            </a:r>
            <a:r>
              <a:rPr lang="en-GB" dirty="0" smtClean="0"/>
              <a:t> </a:t>
            </a:r>
            <a:r>
              <a:rPr lang="en-GB" dirty="0" err="1" smtClean="0"/>
              <a:t>conto</a:t>
            </a:r>
            <a:r>
              <a:rPr lang="en-GB" dirty="0" smtClean="0"/>
              <a:t> </a:t>
            </a:r>
            <a:r>
              <a:rPr lang="en-GB" dirty="0" err="1" smtClean="0"/>
              <a:t>dell’energia</a:t>
            </a:r>
            <a:r>
              <a:rPr lang="en-GB" dirty="0" smtClean="0"/>
              <a:t> </a:t>
            </a:r>
            <a:r>
              <a:rPr lang="en-GB" dirty="0" err="1" smtClean="0"/>
              <a:t>emessa</a:t>
            </a:r>
            <a:r>
              <a:rPr lang="en-GB" dirty="0" smtClean="0"/>
              <a:t> e del tempo di </a:t>
            </a:r>
            <a:r>
              <a:rPr lang="en-GB" dirty="0" err="1" smtClean="0"/>
              <a:t>variazione</a:t>
            </a:r>
            <a:r>
              <a:rPr lang="en-GB" dirty="0" smtClean="0"/>
              <a:t> (1 </a:t>
            </a:r>
            <a:r>
              <a:rPr lang="en-GB" dirty="0" err="1" smtClean="0"/>
              <a:t>ms</a:t>
            </a:r>
            <a:r>
              <a:rPr lang="en-GB" dirty="0" smtClean="0"/>
              <a:t> </a:t>
            </a:r>
            <a:r>
              <a:rPr lang="en-GB" dirty="0" smtClean="0">
                <a:sym typeface="Wingdings"/>
              </a:rPr>
              <a:t> </a:t>
            </a:r>
            <a:r>
              <a:rPr lang="en-GB" dirty="0" err="1" smtClean="0">
                <a:sym typeface="Wingdings"/>
              </a:rPr>
              <a:t>dimensione</a:t>
            </a:r>
            <a:r>
              <a:rPr lang="en-GB" dirty="0" smtClean="0">
                <a:sym typeface="Wingdings"/>
              </a:rPr>
              <a:t> </a:t>
            </a:r>
            <a:r>
              <a:rPr lang="en-GB" dirty="0" err="1" smtClean="0">
                <a:sym typeface="Wingdings"/>
              </a:rPr>
              <a:t>della</a:t>
            </a:r>
            <a:r>
              <a:rPr lang="en-GB" dirty="0" smtClean="0">
                <a:sym typeface="Wingdings"/>
              </a:rPr>
              <a:t> </a:t>
            </a:r>
            <a:r>
              <a:rPr lang="en-GB" dirty="0" err="1" smtClean="0">
                <a:sym typeface="Wingdings"/>
              </a:rPr>
              <a:t>sorgente</a:t>
            </a:r>
            <a:r>
              <a:rPr lang="en-GB" dirty="0" smtClean="0">
                <a:sym typeface="Wingdings"/>
              </a:rPr>
              <a:t> ~ 100 km</a:t>
            </a:r>
            <a:r>
              <a:rPr lang="en-GB" dirty="0" smtClean="0"/>
              <a:t>)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arriva</a:t>
            </a:r>
            <a:r>
              <a:rPr lang="en-GB" dirty="0" smtClean="0"/>
              <a:t> al </a:t>
            </a:r>
            <a:r>
              <a:rPr lang="en-GB" dirty="0" err="1" smtClean="0"/>
              <a:t>paradosso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non </a:t>
            </a:r>
            <a:r>
              <a:rPr lang="en-GB" dirty="0" err="1" smtClean="0"/>
              <a:t>dovremmo</a:t>
            </a:r>
            <a:r>
              <a:rPr lang="en-GB" dirty="0" smtClean="0"/>
              <a:t> </a:t>
            </a:r>
            <a:r>
              <a:rPr lang="en-GB" dirty="0" err="1" smtClean="0"/>
              <a:t>osservare</a:t>
            </a:r>
            <a:r>
              <a:rPr lang="en-GB" dirty="0" smtClean="0"/>
              <a:t> </a:t>
            </a:r>
            <a:r>
              <a:rPr lang="en-GB" dirty="0" err="1" smtClean="0"/>
              <a:t>radiazione</a:t>
            </a:r>
            <a:r>
              <a:rPr lang="en-GB" dirty="0" smtClean="0"/>
              <a:t> gamma!</a:t>
            </a:r>
          </a:p>
          <a:p>
            <a:endParaRPr lang="en-GB" dirty="0" smtClean="0"/>
          </a:p>
          <a:p>
            <a:r>
              <a:rPr lang="en-GB" dirty="0" err="1" smtClean="0"/>
              <a:t>Soluzione</a:t>
            </a:r>
            <a:r>
              <a:rPr lang="en-GB" dirty="0" smtClean="0"/>
              <a:t>: </a:t>
            </a:r>
            <a:r>
              <a:rPr lang="en-GB" b="1" dirty="0" smtClean="0">
                <a:solidFill>
                  <a:srgbClr val="FFFF00"/>
                </a:solidFill>
              </a:rPr>
              <a:t>La </a:t>
            </a:r>
            <a:r>
              <a:rPr lang="en-GB" b="1" dirty="0" err="1" smtClean="0">
                <a:solidFill>
                  <a:srgbClr val="FFFF00"/>
                </a:solidFill>
              </a:rPr>
              <a:t>sorgente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</a:rPr>
              <a:t>deve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</a:rPr>
              <a:t>espandersi</a:t>
            </a:r>
            <a:r>
              <a:rPr lang="en-GB" b="1" dirty="0" smtClean="0">
                <a:solidFill>
                  <a:srgbClr val="FFFF00"/>
                </a:solidFill>
              </a:rPr>
              <a:t> a </a:t>
            </a:r>
            <a:r>
              <a:rPr lang="en-GB" b="1" dirty="0" err="1" smtClean="0">
                <a:solidFill>
                  <a:srgbClr val="FFFF00"/>
                </a:solidFill>
              </a:rPr>
              <a:t>velocità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</a:rPr>
              <a:t>prossime</a:t>
            </a:r>
            <a:r>
              <a:rPr lang="en-GB" b="1" dirty="0" smtClean="0">
                <a:solidFill>
                  <a:srgbClr val="FFFF00"/>
                </a:solidFill>
              </a:rPr>
              <a:t> a </a:t>
            </a:r>
            <a:r>
              <a:rPr lang="en-GB" b="1" dirty="0" err="1" smtClean="0">
                <a:solidFill>
                  <a:srgbClr val="FFFF00"/>
                </a:solidFill>
              </a:rPr>
              <a:t>quelle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</a:rPr>
              <a:t>della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</a:rPr>
              <a:t>luce</a:t>
            </a:r>
            <a:r>
              <a:rPr lang="en-GB" b="1" dirty="0" smtClean="0"/>
              <a:t>!</a:t>
            </a:r>
          </a:p>
          <a:p>
            <a:endParaRPr lang="en-GB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219" y="1665076"/>
            <a:ext cx="2837981" cy="216821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219" y="4012588"/>
            <a:ext cx="2837981" cy="209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1835"/>
            <a:ext cx="7772400" cy="1143000"/>
          </a:xfrm>
        </p:spPr>
        <p:txBody>
          <a:bodyPr/>
          <a:lstStyle/>
          <a:p>
            <a:r>
              <a:rPr lang="en-GB" dirty="0" smtClean="0"/>
              <a:t>La </a:t>
            </a:r>
            <a:r>
              <a:rPr lang="en-GB" dirty="0" err="1" smtClean="0"/>
              <a:t>rivoluzione</a:t>
            </a:r>
            <a:r>
              <a:rPr lang="en-GB" dirty="0" smtClean="0"/>
              <a:t> di </a:t>
            </a:r>
            <a:r>
              <a:rPr lang="en-GB" dirty="0" err="1" smtClean="0"/>
              <a:t>Beppo</a:t>
            </a:r>
            <a:r>
              <a:rPr lang="en-GB" dirty="0" smtClean="0"/>
              <a:t>-SAX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184834"/>
            <a:ext cx="3810000" cy="5195047"/>
          </a:xfrm>
        </p:spPr>
        <p:txBody>
          <a:bodyPr>
            <a:normAutofit fontScale="77500" lnSpcReduction="20000"/>
          </a:bodyPr>
          <a:lstStyle/>
          <a:p>
            <a:r>
              <a:rPr lang="en-GB" sz="2200" dirty="0" err="1" smtClean="0"/>
              <a:t>Osservazioni</a:t>
            </a:r>
            <a:r>
              <a:rPr lang="en-GB" sz="2200" dirty="0" smtClean="0"/>
              <a:t>  </a:t>
            </a:r>
            <a:r>
              <a:rPr lang="en-GB" sz="2200" dirty="0" err="1" smtClean="0"/>
              <a:t>dell’afterglow</a:t>
            </a:r>
            <a:r>
              <a:rPr lang="en-GB" sz="2200" dirty="0" smtClean="0"/>
              <a:t> </a:t>
            </a:r>
            <a:r>
              <a:rPr lang="en-GB" sz="2200" dirty="0" err="1" smtClean="0"/>
              <a:t>dei</a:t>
            </a:r>
            <a:r>
              <a:rPr lang="en-GB" sz="2200" dirty="0" smtClean="0"/>
              <a:t> GRB in </a:t>
            </a:r>
            <a:r>
              <a:rPr lang="en-GB" sz="2200" dirty="0" err="1" smtClean="0"/>
              <a:t>ottico</a:t>
            </a:r>
            <a:r>
              <a:rPr lang="en-GB" sz="2200" dirty="0" smtClean="0"/>
              <a:t> e radio. (circa 10/anno)</a:t>
            </a:r>
          </a:p>
          <a:p>
            <a:endParaRPr lang="en-GB" sz="2200" dirty="0"/>
          </a:p>
          <a:p>
            <a:r>
              <a:rPr lang="en-GB" sz="2200" dirty="0" smtClean="0"/>
              <a:t>Le </a:t>
            </a:r>
            <a:r>
              <a:rPr lang="en-GB" sz="2200" dirty="0" err="1" smtClean="0"/>
              <a:t>osservazioni</a:t>
            </a:r>
            <a:r>
              <a:rPr lang="en-GB" sz="2200" dirty="0" smtClean="0"/>
              <a:t> radio </a:t>
            </a:r>
            <a:r>
              <a:rPr lang="en-GB" sz="2200" dirty="0" err="1" smtClean="0"/>
              <a:t>dimostrarono</a:t>
            </a:r>
            <a:r>
              <a:rPr lang="en-GB" sz="2200" dirty="0" smtClean="0"/>
              <a:t> </a:t>
            </a:r>
            <a:r>
              <a:rPr lang="en-GB" sz="2200" dirty="0" err="1" smtClean="0"/>
              <a:t>che</a:t>
            </a:r>
            <a:r>
              <a:rPr lang="en-GB" sz="2200" dirty="0" smtClean="0"/>
              <a:t> la </a:t>
            </a:r>
            <a:r>
              <a:rPr lang="en-GB" sz="2200" dirty="0" err="1" smtClean="0"/>
              <a:t>sorgente</a:t>
            </a:r>
            <a:r>
              <a:rPr lang="en-GB" sz="2200" dirty="0" smtClean="0"/>
              <a:t> </a:t>
            </a:r>
            <a:r>
              <a:rPr lang="en-GB" sz="2200" dirty="0" err="1" smtClean="0"/>
              <a:t>doveva</a:t>
            </a:r>
            <a:r>
              <a:rPr lang="en-GB" sz="2200" dirty="0" smtClean="0"/>
              <a:t> </a:t>
            </a:r>
            <a:r>
              <a:rPr lang="en-GB" sz="2200" dirty="0" err="1" smtClean="0"/>
              <a:t>espandersi</a:t>
            </a:r>
            <a:r>
              <a:rPr lang="en-GB" sz="2200" dirty="0" smtClean="0"/>
              <a:t> ad </a:t>
            </a:r>
            <a:r>
              <a:rPr lang="en-GB" sz="2200" dirty="0" err="1" smtClean="0"/>
              <a:t>una</a:t>
            </a:r>
            <a:r>
              <a:rPr lang="en-GB" sz="2200" dirty="0" smtClean="0"/>
              <a:t> </a:t>
            </a:r>
            <a:r>
              <a:rPr lang="en-GB" sz="2200" dirty="0" err="1" smtClean="0"/>
              <a:t>velocità</a:t>
            </a:r>
            <a:r>
              <a:rPr lang="en-GB" sz="2200" dirty="0" smtClean="0"/>
              <a:t> ~ c= 3x10</a:t>
            </a:r>
            <a:r>
              <a:rPr lang="en-GB" sz="2200" baseline="30000" dirty="0" smtClean="0"/>
              <a:t>8</a:t>
            </a:r>
            <a:r>
              <a:rPr lang="en-GB" sz="2200" dirty="0" smtClean="0"/>
              <a:t> m/s </a:t>
            </a:r>
            <a:r>
              <a:rPr lang="en-GB" sz="2200" dirty="0" err="1" smtClean="0"/>
              <a:t>raggiungendo</a:t>
            </a:r>
            <a:r>
              <a:rPr lang="en-GB" sz="2200" dirty="0" smtClean="0"/>
              <a:t> un </a:t>
            </a:r>
            <a:r>
              <a:rPr lang="en-GB" sz="2200" dirty="0" err="1" smtClean="0"/>
              <a:t>adimensione</a:t>
            </a:r>
            <a:r>
              <a:rPr lang="en-GB" sz="2200" dirty="0" smtClean="0"/>
              <a:t> di ~10</a:t>
            </a:r>
            <a:r>
              <a:rPr lang="en-GB" sz="2200" baseline="30000" dirty="0" smtClean="0"/>
              <a:t>15</a:t>
            </a:r>
            <a:r>
              <a:rPr lang="en-GB" sz="2200" dirty="0" smtClean="0"/>
              <a:t> m </a:t>
            </a:r>
            <a:r>
              <a:rPr lang="en-GB" sz="2200" dirty="0" err="1" smtClean="0"/>
              <a:t>dopo</a:t>
            </a:r>
            <a:r>
              <a:rPr lang="en-GB" sz="2200" dirty="0" smtClean="0"/>
              <a:t> due </a:t>
            </a:r>
            <a:r>
              <a:rPr lang="en-GB" sz="2200" dirty="0" err="1" smtClean="0"/>
              <a:t>settimane</a:t>
            </a:r>
            <a:r>
              <a:rPr lang="en-GB" sz="2200" dirty="0" smtClean="0"/>
              <a:t>. </a:t>
            </a:r>
          </a:p>
          <a:p>
            <a:pPr marL="0" indent="0">
              <a:buNone/>
            </a:pPr>
            <a:endParaRPr lang="en-GB" sz="2200" dirty="0" smtClean="0"/>
          </a:p>
          <a:p>
            <a:r>
              <a:rPr lang="en-GB" sz="2200" dirty="0" err="1" smtClean="0"/>
              <a:t>Alcuni</a:t>
            </a:r>
            <a:r>
              <a:rPr lang="en-GB" sz="2200" dirty="0" smtClean="0"/>
              <a:t> GRB </a:t>
            </a:r>
            <a:r>
              <a:rPr lang="en-GB" sz="2200" dirty="0" err="1" smtClean="0"/>
              <a:t>lunghi</a:t>
            </a:r>
            <a:r>
              <a:rPr lang="en-GB" sz="2200" dirty="0" smtClean="0"/>
              <a:t>, ma non </a:t>
            </a:r>
            <a:r>
              <a:rPr lang="en-GB" sz="2200" dirty="0" err="1" smtClean="0"/>
              <a:t>tutti</a:t>
            </a:r>
            <a:r>
              <a:rPr lang="en-GB" sz="2200" dirty="0" smtClean="0"/>
              <a:t>, </a:t>
            </a:r>
            <a:r>
              <a:rPr lang="en-GB" sz="2200" dirty="0" err="1" smtClean="0"/>
              <a:t>associati</a:t>
            </a:r>
            <a:r>
              <a:rPr lang="en-GB" sz="2200" dirty="0" smtClean="0"/>
              <a:t> con Supernovae. (</a:t>
            </a:r>
            <a:r>
              <a:rPr lang="cs-CZ" sz="2200" dirty="0" smtClean="0"/>
              <a:t>GRB980425 </a:t>
            </a:r>
            <a:r>
              <a:rPr lang="cs-CZ" sz="2200" dirty="0"/>
              <a:t>—&gt; SN </a:t>
            </a:r>
            <a:r>
              <a:rPr lang="cs-CZ" sz="2200" dirty="0" smtClean="0"/>
              <a:t>1998bw)</a:t>
            </a:r>
            <a:endParaRPr lang="en-GB" sz="2200" dirty="0" smtClean="0"/>
          </a:p>
          <a:p>
            <a:pPr marL="0" indent="0">
              <a:buNone/>
            </a:pPr>
            <a:endParaRPr lang="en-GB" sz="2200" dirty="0" smtClean="0"/>
          </a:p>
          <a:p>
            <a:r>
              <a:rPr lang="en-GB" sz="2200" dirty="0" err="1" smtClean="0"/>
              <a:t>Osservazione</a:t>
            </a:r>
            <a:r>
              <a:rPr lang="en-GB" sz="2200" dirty="0" smtClean="0"/>
              <a:t> </a:t>
            </a:r>
            <a:r>
              <a:rPr lang="en-GB" sz="2200" dirty="0" err="1" smtClean="0"/>
              <a:t>della</a:t>
            </a:r>
            <a:r>
              <a:rPr lang="en-GB" sz="2200" dirty="0" smtClean="0"/>
              <a:t> </a:t>
            </a:r>
            <a:r>
              <a:rPr lang="en-GB" sz="2200" dirty="0" err="1" smtClean="0"/>
              <a:t>galassia</a:t>
            </a:r>
            <a:r>
              <a:rPr lang="en-GB" sz="2200" dirty="0" smtClean="0"/>
              <a:t> </a:t>
            </a:r>
            <a:r>
              <a:rPr lang="en-GB" sz="2200" dirty="0" err="1" smtClean="0"/>
              <a:t>ospite</a:t>
            </a:r>
            <a:r>
              <a:rPr lang="en-GB" sz="2200" dirty="0" smtClean="0"/>
              <a:t> </a:t>
            </a:r>
            <a:r>
              <a:rPr lang="en-GB" sz="2200" dirty="0" err="1" smtClean="0"/>
              <a:t>dei</a:t>
            </a:r>
            <a:r>
              <a:rPr lang="en-GB" sz="2200" dirty="0" smtClean="0"/>
              <a:t> GRB </a:t>
            </a:r>
            <a:r>
              <a:rPr lang="en-GB" sz="2200" dirty="0" err="1" smtClean="0"/>
              <a:t>lunghi</a:t>
            </a:r>
            <a:r>
              <a:rPr lang="en-GB" sz="2200" dirty="0" smtClean="0"/>
              <a:t>.</a:t>
            </a:r>
          </a:p>
          <a:p>
            <a:pPr marL="0" indent="0">
              <a:buNone/>
            </a:pPr>
            <a:endParaRPr lang="en-GB" sz="2200" dirty="0" smtClean="0"/>
          </a:p>
          <a:p>
            <a:r>
              <a:rPr lang="en-GB" sz="2200" dirty="0" err="1" smtClean="0"/>
              <a:t>Osservazioni</a:t>
            </a:r>
            <a:r>
              <a:rPr lang="en-GB" sz="2200" dirty="0"/>
              <a:t> </a:t>
            </a:r>
            <a:r>
              <a:rPr lang="en-GB" sz="2200" dirty="0" err="1" smtClean="0"/>
              <a:t>dell’emissione</a:t>
            </a:r>
            <a:r>
              <a:rPr lang="en-GB" sz="2200" dirty="0" smtClean="0"/>
              <a:t> Prompt in </a:t>
            </a:r>
            <a:r>
              <a:rPr lang="en-GB" sz="2200" dirty="0" err="1" smtClean="0"/>
              <a:t>ottico</a:t>
            </a:r>
            <a:r>
              <a:rPr lang="en-GB" sz="2200" dirty="0"/>
              <a:t>.</a:t>
            </a:r>
            <a:endParaRPr lang="en-GB" sz="2200" dirty="0" smtClean="0"/>
          </a:p>
          <a:p>
            <a:endParaRPr lang="en-GB" sz="2200" dirty="0" smtClean="0"/>
          </a:p>
          <a:p>
            <a:r>
              <a:rPr lang="en-GB" sz="2200" dirty="0" err="1" smtClean="0"/>
              <a:t>Miglioramento</a:t>
            </a:r>
            <a:r>
              <a:rPr lang="en-GB" sz="2200" dirty="0" smtClean="0"/>
              <a:t> </a:t>
            </a:r>
            <a:r>
              <a:rPr lang="en-GB" sz="2200" dirty="0" err="1" smtClean="0"/>
              <a:t>dei</a:t>
            </a:r>
            <a:r>
              <a:rPr lang="en-GB" sz="2200" dirty="0" smtClean="0"/>
              <a:t> </a:t>
            </a:r>
            <a:r>
              <a:rPr lang="en-GB" sz="2200" dirty="0" err="1" smtClean="0"/>
              <a:t>modelli</a:t>
            </a:r>
            <a:r>
              <a:rPr lang="en-GB" sz="2200" dirty="0" smtClean="0"/>
              <a:t>. 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9" r="340"/>
          <a:stretch/>
        </p:blipFill>
        <p:spPr bwMode="auto">
          <a:xfrm>
            <a:off x="5482943" y="1184835"/>
            <a:ext cx="2975257" cy="219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magine 6" descr="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32" y="3442205"/>
            <a:ext cx="2480704" cy="293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61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0187"/>
            <a:ext cx="7772400" cy="974165"/>
          </a:xfrm>
        </p:spPr>
        <p:txBody>
          <a:bodyPr>
            <a:normAutofit/>
          </a:bodyPr>
          <a:lstStyle/>
          <a:p>
            <a:r>
              <a:rPr lang="en-GB" dirty="0" err="1" smtClean="0"/>
              <a:t>Ipotesi</a:t>
            </a:r>
            <a:r>
              <a:rPr lang="en-GB" dirty="0" smtClean="0"/>
              <a:t> sui </a:t>
            </a:r>
            <a:r>
              <a:rPr lang="en-GB" dirty="0" err="1" smtClean="0"/>
              <a:t>progenitori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GRB</a:t>
            </a:r>
            <a:endParaRPr lang="en-GB" dirty="0"/>
          </a:p>
        </p:txBody>
      </p:sp>
      <p:pic>
        <p:nvPicPr>
          <p:cNvPr id="6" name="Picture 2" descr="fryer"/>
          <p:cNvPicPr>
            <a:picLocks noChangeAspect="1" noChangeArrowheads="1"/>
          </p:cNvPicPr>
          <p:nvPr/>
        </p:nvPicPr>
        <p:blipFill>
          <a:blip r:embed="rId2"/>
          <a:srcRect b="12222"/>
          <a:stretch>
            <a:fillRect/>
          </a:stretch>
        </p:blipFill>
        <p:spPr>
          <a:xfrm>
            <a:off x="579804" y="1711911"/>
            <a:ext cx="3603071" cy="4182363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62920" y="6063551"/>
            <a:ext cx="21586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 dirty="0">
                <a:latin typeface="Times New Roman" charset="0"/>
              </a:rPr>
              <a:t>C. </a:t>
            </a:r>
            <a:r>
              <a:rPr lang="en-US" sz="1600" b="0" dirty="0" err="1">
                <a:latin typeface="Times New Roman" charset="0"/>
              </a:rPr>
              <a:t>Freys’s</a:t>
            </a:r>
            <a:r>
              <a:rPr lang="en-US" sz="1600" b="0" dirty="0">
                <a:latin typeface="Times New Roman" charset="0"/>
              </a:rPr>
              <a:t> cartoon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293314" y="1662346"/>
            <a:ext cx="46531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Indipendentemente</a:t>
            </a:r>
            <a:r>
              <a:rPr lang="en-GB" sz="2000" dirty="0"/>
              <a:t> dal </a:t>
            </a:r>
            <a:r>
              <a:rPr lang="en-GB" sz="2000" dirty="0" err="1"/>
              <a:t>tipo</a:t>
            </a:r>
            <a:r>
              <a:rPr lang="en-GB" sz="2000" dirty="0"/>
              <a:t> </a:t>
            </a:r>
            <a:r>
              <a:rPr lang="en-GB" sz="2000" dirty="0" err="1"/>
              <a:t>tipo</a:t>
            </a:r>
            <a:r>
              <a:rPr lang="en-GB" sz="2000" dirty="0"/>
              <a:t> di </a:t>
            </a:r>
            <a:r>
              <a:rPr lang="en-GB" sz="2000" dirty="0" err="1"/>
              <a:t>progenitore</a:t>
            </a:r>
            <a:r>
              <a:rPr lang="en-GB" sz="2000" dirty="0"/>
              <a:t> </a:t>
            </a:r>
            <a:r>
              <a:rPr lang="en-GB" sz="2000" dirty="0" err="1"/>
              <a:t>il</a:t>
            </a:r>
            <a:r>
              <a:rPr lang="en-GB" sz="2000" dirty="0"/>
              <a:t> </a:t>
            </a:r>
            <a:r>
              <a:rPr lang="en-GB" sz="2000" dirty="0" err="1"/>
              <a:t>motore</a:t>
            </a:r>
            <a:r>
              <a:rPr lang="en-GB" sz="2000" dirty="0"/>
              <a:t> </a:t>
            </a:r>
            <a:r>
              <a:rPr lang="en-GB" sz="2000" dirty="0" err="1"/>
              <a:t>centrale</a:t>
            </a:r>
            <a:r>
              <a:rPr lang="en-GB" sz="2000" dirty="0"/>
              <a:t> </a:t>
            </a:r>
            <a:r>
              <a:rPr lang="en-GB" sz="2000" dirty="0" err="1"/>
              <a:t>che</a:t>
            </a:r>
            <a:r>
              <a:rPr lang="en-GB" sz="2000" dirty="0"/>
              <a:t> </a:t>
            </a:r>
            <a:r>
              <a:rPr lang="en-GB" sz="2000" dirty="0" err="1"/>
              <a:t>alimenta</a:t>
            </a:r>
            <a:r>
              <a:rPr lang="en-GB" sz="2000" dirty="0"/>
              <a:t> </a:t>
            </a:r>
            <a:r>
              <a:rPr lang="en-GB" sz="2000" dirty="0" err="1"/>
              <a:t>il</a:t>
            </a:r>
            <a:r>
              <a:rPr lang="en-GB" sz="2000" dirty="0"/>
              <a:t> GRB </a:t>
            </a:r>
            <a:r>
              <a:rPr lang="en-GB" sz="2000" dirty="0" err="1"/>
              <a:t>è</a:t>
            </a:r>
            <a:r>
              <a:rPr lang="en-GB" sz="2000" dirty="0"/>
              <a:t> </a:t>
            </a:r>
            <a:r>
              <a:rPr lang="en-GB" sz="2000" dirty="0" err="1"/>
              <a:t>sempre</a:t>
            </a:r>
            <a:r>
              <a:rPr lang="en-GB" sz="2000" dirty="0"/>
              <a:t> </a:t>
            </a:r>
            <a:r>
              <a:rPr lang="en-GB" sz="2000" dirty="0" err="1"/>
              <a:t>composto</a:t>
            </a:r>
            <a:r>
              <a:rPr lang="en-GB" sz="2000" dirty="0"/>
              <a:t> </a:t>
            </a:r>
            <a:r>
              <a:rPr lang="en-GB" sz="2000" dirty="0" err="1"/>
              <a:t>dagli</a:t>
            </a:r>
            <a:r>
              <a:rPr lang="en-GB" sz="2000" dirty="0"/>
              <a:t> </a:t>
            </a:r>
            <a:r>
              <a:rPr lang="en-GB" sz="2000" dirty="0" err="1"/>
              <a:t>stessi</a:t>
            </a:r>
            <a:r>
              <a:rPr lang="en-GB" sz="2000" dirty="0"/>
              <a:t> </a:t>
            </a:r>
            <a:r>
              <a:rPr lang="en-GB" sz="2000" dirty="0" err="1"/>
              <a:t>elementi</a:t>
            </a:r>
            <a:r>
              <a:rPr lang="en-GB" sz="2000" dirty="0"/>
              <a:t>: </a:t>
            </a:r>
            <a:endParaRPr lang="en-GB" sz="2000" dirty="0" smtClean="0"/>
          </a:p>
          <a:p>
            <a:pPr marL="342900" indent="-342900">
              <a:buFont typeface="Arial"/>
              <a:buChar char="•"/>
            </a:pPr>
            <a:r>
              <a:rPr lang="en-GB" sz="2000" dirty="0" smtClean="0"/>
              <a:t>Un </a:t>
            </a:r>
            <a:r>
              <a:rPr lang="en-GB" sz="2000" dirty="0" err="1"/>
              <a:t>oggetto</a:t>
            </a:r>
            <a:r>
              <a:rPr lang="en-GB" sz="2000" dirty="0"/>
              <a:t> </a:t>
            </a:r>
            <a:r>
              <a:rPr lang="en-GB" sz="2000" dirty="0" err="1" smtClean="0"/>
              <a:t>compatto</a:t>
            </a:r>
            <a:r>
              <a:rPr lang="en-GB" sz="2000" dirty="0" smtClean="0"/>
              <a:t>(</a:t>
            </a:r>
            <a:r>
              <a:rPr lang="en-GB" sz="2000" dirty="0" smtClean="0"/>
              <a:t>un </a:t>
            </a:r>
            <a:r>
              <a:rPr lang="en-GB" sz="2000" dirty="0" err="1" smtClean="0"/>
              <a:t>buco</a:t>
            </a:r>
            <a:r>
              <a:rPr lang="en-GB" sz="2000" dirty="0" smtClean="0"/>
              <a:t> </a:t>
            </a:r>
            <a:r>
              <a:rPr lang="en-GB" sz="2000" dirty="0" err="1" smtClean="0"/>
              <a:t>nero</a:t>
            </a:r>
            <a:r>
              <a:rPr lang="en-GB" sz="2000" dirty="0" smtClean="0"/>
              <a:t> o </a:t>
            </a:r>
            <a:r>
              <a:rPr lang="en-GB" sz="2000" dirty="0" err="1" smtClean="0"/>
              <a:t>una</a:t>
            </a:r>
            <a:r>
              <a:rPr lang="en-GB" sz="2000" dirty="0" smtClean="0"/>
              <a:t> </a:t>
            </a:r>
            <a:r>
              <a:rPr lang="en-GB" sz="2000" dirty="0" err="1" smtClean="0"/>
              <a:t>stella</a:t>
            </a:r>
            <a:r>
              <a:rPr lang="en-GB" sz="2000" dirty="0" smtClean="0"/>
              <a:t> di </a:t>
            </a:r>
            <a:r>
              <a:rPr lang="en-GB" sz="2000" dirty="0" err="1" smtClean="0"/>
              <a:t>neutroni</a:t>
            </a:r>
            <a:r>
              <a:rPr lang="en-GB" sz="2000" dirty="0" smtClean="0"/>
              <a:t>) </a:t>
            </a:r>
            <a:r>
              <a:rPr lang="en-GB" sz="2000" dirty="0" err="1"/>
              <a:t>che</a:t>
            </a:r>
            <a:r>
              <a:rPr lang="en-GB" sz="2000" dirty="0"/>
              <a:t> </a:t>
            </a:r>
            <a:r>
              <a:rPr lang="en-GB" sz="2000" dirty="0" err="1"/>
              <a:t>ruota</a:t>
            </a:r>
            <a:r>
              <a:rPr lang="en-GB" sz="2000" dirty="0"/>
              <a:t> a </a:t>
            </a:r>
            <a:r>
              <a:rPr lang="en-GB" sz="2000" dirty="0" err="1"/>
              <a:t>grande</a:t>
            </a:r>
            <a:r>
              <a:rPr lang="en-GB" sz="2000" dirty="0"/>
              <a:t> </a:t>
            </a:r>
            <a:r>
              <a:rPr lang="en-GB" sz="2000" dirty="0" err="1"/>
              <a:t>velocità</a:t>
            </a:r>
            <a:r>
              <a:rPr lang="en-GB" sz="2000" dirty="0"/>
              <a:t> </a:t>
            </a:r>
            <a:r>
              <a:rPr lang="en-GB" sz="2000" dirty="0" smtClean="0"/>
              <a:t> </a:t>
            </a:r>
            <a:r>
              <a:rPr lang="en-GB" sz="2000" dirty="0" err="1" smtClean="0"/>
              <a:t>circondato</a:t>
            </a:r>
            <a:r>
              <a:rPr lang="en-GB" sz="2000" dirty="0" smtClean="0"/>
              <a:t> da un </a:t>
            </a:r>
            <a:r>
              <a:rPr lang="en-GB" sz="2000" dirty="0" err="1"/>
              <a:t>denso</a:t>
            </a:r>
            <a:r>
              <a:rPr lang="en-GB" sz="2000" dirty="0"/>
              <a:t> </a:t>
            </a:r>
            <a:r>
              <a:rPr lang="en-GB" sz="2000" dirty="0" err="1"/>
              <a:t>toro</a:t>
            </a:r>
            <a:r>
              <a:rPr lang="en-GB" sz="2000" dirty="0"/>
              <a:t> di </a:t>
            </a:r>
            <a:r>
              <a:rPr lang="en-GB" sz="2000" dirty="0" err="1"/>
              <a:t>materiale</a:t>
            </a:r>
            <a:r>
              <a:rPr lang="en-GB" sz="2000" dirty="0"/>
              <a:t> (</a:t>
            </a:r>
            <a:r>
              <a:rPr lang="en-GB" sz="2000" dirty="0" err="1"/>
              <a:t>ricco</a:t>
            </a:r>
            <a:r>
              <a:rPr lang="en-GB" sz="2000" dirty="0"/>
              <a:t> di </a:t>
            </a:r>
            <a:r>
              <a:rPr lang="en-GB" sz="2000" dirty="0" err="1"/>
              <a:t>neutroni</a:t>
            </a:r>
            <a:r>
              <a:rPr lang="en-GB" sz="2000" dirty="0"/>
              <a:t>). </a:t>
            </a:r>
            <a:endParaRPr lang="en-GB" sz="2000" dirty="0" smtClean="0"/>
          </a:p>
          <a:p>
            <a:pPr marL="342900" indent="-342900">
              <a:buFont typeface="Arial"/>
              <a:buChar char="•"/>
            </a:pPr>
            <a:r>
              <a:rPr lang="en-GB" sz="2000" dirty="0"/>
              <a:t>L</a:t>
            </a:r>
            <a:r>
              <a:rPr lang="en-GB" sz="2000" dirty="0" smtClean="0"/>
              <a:t>e </a:t>
            </a:r>
            <a:r>
              <a:rPr lang="en-GB" sz="2000" dirty="0" err="1"/>
              <a:t>sorgenti</a:t>
            </a:r>
            <a:r>
              <a:rPr lang="en-GB" sz="2000" dirty="0"/>
              <a:t> di </a:t>
            </a:r>
            <a:r>
              <a:rPr lang="en-GB" sz="2000" dirty="0" err="1" smtClean="0"/>
              <a:t>energia</a:t>
            </a:r>
            <a:r>
              <a:rPr lang="en-GB" sz="2000" dirty="0" smtClean="0"/>
              <a:t> </a:t>
            </a:r>
            <a:r>
              <a:rPr lang="en-GB" sz="2000" dirty="0" err="1" smtClean="0"/>
              <a:t>disposnibili</a:t>
            </a:r>
            <a:r>
              <a:rPr lang="en-GB" sz="2000" dirty="0" smtClean="0"/>
              <a:t> </a:t>
            </a:r>
            <a:r>
              <a:rPr lang="en-GB" sz="2000" dirty="0" err="1" smtClean="0"/>
              <a:t>sono</a:t>
            </a:r>
            <a:r>
              <a:rPr lang="en-GB" sz="2000" dirty="0" smtClean="0"/>
              <a:t>: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err="1" smtClean="0"/>
              <a:t>Neutrini</a:t>
            </a:r>
            <a:r>
              <a:rPr lang="en-GB" sz="2000" dirty="0" smtClean="0"/>
              <a:t>;</a:t>
            </a:r>
            <a:endParaRPr lang="en-GB" sz="2000" dirty="0"/>
          </a:p>
          <a:p>
            <a:pPr marL="800100" lvl="1" indent="-342900">
              <a:buFont typeface="Arial"/>
              <a:buChar char="•"/>
            </a:pPr>
            <a:r>
              <a:rPr lang="en-GB" sz="2000" dirty="0" err="1" smtClean="0"/>
              <a:t>accrescimento</a:t>
            </a:r>
            <a:r>
              <a:rPr lang="en-GB" sz="2000" dirty="0" smtClean="0"/>
              <a:t> </a:t>
            </a:r>
            <a:r>
              <a:rPr lang="en-GB" sz="2000" dirty="0"/>
              <a:t>di del </a:t>
            </a:r>
            <a:r>
              <a:rPr lang="en-GB" sz="2000" dirty="0" err="1"/>
              <a:t>materiale</a:t>
            </a:r>
            <a:r>
              <a:rPr lang="en-GB" sz="2000" dirty="0"/>
              <a:t> del </a:t>
            </a:r>
            <a:r>
              <a:rPr lang="en-GB" sz="2000" dirty="0" err="1"/>
              <a:t>toro</a:t>
            </a:r>
            <a:r>
              <a:rPr lang="en-GB" sz="2000" dirty="0"/>
              <a:t> </a:t>
            </a:r>
            <a:r>
              <a:rPr lang="en-GB" sz="2000" dirty="0" err="1"/>
              <a:t>sull’oggetto</a:t>
            </a:r>
            <a:r>
              <a:rPr lang="en-GB" sz="2000" dirty="0"/>
              <a:t> </a:t>
            </a:r>
            <a:r>
              <a:rPr lang="en-GB" sz="2000" dirty="0" err="1" smtClean="0"/>
              <a:t>compatto</a:t>
            </a:r>
            <a:r>
              <a:rPr lang="en-GB" sz="2000" dirty="0"/>
              <a:t>;</a:t>
            </a:r>
            <a:endParaRPr lang="en-GB" sz="2000" dirty="0" smtClean="0"/>
          </a:p>
          <a:p>
            <a:pPr marL="800100" lvl="1" indent="-342900">
              <a:buFont typeface="Arial"/>
              <a:buChar char="•"/>
            </a:pPr>
            <a:r>
              <a:rPr lang="en-GB" sz="2000" dirty="0" smtClean="0"/>
              <a:t> </a:t>
            </a:r>
            <a:r>
              <a:rPr lang="en-GB" sz="2000" dirty="0" err="1"/>
              <a:t>l’energia</a:t>
            </a:r>
            <a:r>
              <a:rPr lang="en-GB" sz="2000" dirty="0"/>
              <a:t> </a:t>
            </a:r>
            <a:r>
              <a:rPr lang="en-GB" sz="2000" dirty="0" err="1"/>
              <a:t>rotazionale</a:t>
            </a:r>
            <a:r>
              <a:rPr lang="en-GB" sz="2000" dirty="0"/>
              <a:t> del </a:t>
            </a:r>
            <a:r>
              <a:rPr lang="en-GB" sz="2000" dirty="0" err="1"/>
              <a:t>toro</a:t>
            </a:r>
            <a:r>
              <a:rPr lang="en-GB" sz="2000" dirty="0"/>
              <a:t> e </a:t>
            </a:r>
            <a:r>
              <a:rPr lang="en-GB" sz="2000" dirty="0" err="1"/>
              <a:t>dell’oggetto</a:t>
            </a:r>
            <a:r>
              <a:rPr lang="en-GB" sz="2000" dirty="0"/>
              <a:t> </a:t>
            </a:r>
            <a:r>
              <a:rPr lang="en-GB" sz="2000" dirty="0" err="1"/>
              <a:t>compatto</a:t>
            </a:r>
            <a:r>
              <a:rPr lang="en-GB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940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0187"/>
            <a:ext cx="7772400" cy="97416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Il </a:t>
            </a:r>
            <a:r>
              <a:rPr lang="en-GB" dirty="0" err="1" smtClean="0"/>
              <a:t>modello</a:t>
            </a:r>
            <a:r>
              <a:rPr lang="en-GB" dirty="0" smtClean="0"/>
              <a:t> a </a:t>
            </a:r>
            <a:r>
              <a:rPr lang="en-GB" dirty="0" err="1" smtClean="0"/>
              <a:t>palla</a:t>
            </a:r>
            <a:r>
              <a:rPr lang="en-GB" dirty="0" smtClean="0"/>
              <a:t> di </a:t>
            </a:r>
            <a:r>
              <a:rPr lang="en-GB" dirty="0" err="1" smtClean="0"/>
              <a:t>fuoco</a:t>
            </a:r>
            <a:r>
              <a:rPr lang="en-GB" dirty="0" smtClean="0"/>
              <a:t> e </a:t>
            </a:r>
            <a:r>
              <a:rPr lang="en-GB" dirty="0" err="1" smtClean="0"/>
              <a:t>origine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GRB </a:t>
            </a:r>
            <a:r>
              <a:rPr lang="en-GB" dirty="0" err="1"/>
              <a:t>l</a:t>
            </a:r>
            <a:r>
              <a:rPr lang="en-GB" dirty="0" err="1" smtClean="0"/>
              <a:t>unghi</a:t>
            </a:r>
            <a:endParaRPr lang="en-GB" dirty="0"/>
          </a:p>
        </p:txBody>
      </p:sp>
      <p:sp>
        <p:nvSpPr>
          <p:cNvPr id="7" name="Rectangle 5"/>
          <p:cNvSpPr/>
          <p:nvPr/>
        </p:nvSpPr>
        <p:spPr>
          <a:xfrm>
            <a:off x="6858000" y="1654351"/>
            <a:ext cx="1447800" cy="4114800"/>
          </a:xfrm>
          <a:prstGeom prst="rect">
            <a:avLst/>
          </a:prstGeom>
          <a:solidFill>
            <a:srgbClr val="1C1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2" descr="C:\School Stuff\Professional\Conferences\2016 CTA Japan meeting\GRB_Shell_Final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54351"/>
            <a:ext cx="7315200" cy="4114800"/>
          </a:xfrm>
          <a:prstGeom prst="rect">
            <a:avLst/>
          </a:prstGeom>
          <a:noFill/>
        </p:spPr>
      </p:pic>
      <p:sp>
        <p:nvSpPr>
          <p:cNvPr id="9" name="TextBox 7"/>
          <p:cNvSpPr txBox="1"/>
          <p:nvPr/>
        </p:nvSpPr>
        <p:spPr>
          <a:xfrm>
            <a:off x="609600" y="2111551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Central engine</a:t>
            </a:r>
            <a:endParaRPr lang="en-US" sz="2400" b="1" dirty="0"/>
          </a:p>
        </p:txBody>
      </p:sp>
      <p:sp>
        <p:nvSpPr>
          <p:cNvPr id="10" name="Rectangle 8"/>
          <p:cNvSpPr/>
          <p:nvPr/>
        </p:nvSpPr>
        <p:spPr>
          <a:xfrm>
            <a:off x="5867400" y="5464351"/>
            <a:ext cx="1447800" cy="304800"/>
          </a:xfrm>
          <a:prstGeom prst="rect">
            <a:avLst/>
          </a:prstGeom>
          <a:solidFill>
            <a:srgbClr val="1C1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5876925" y="5361846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Afterglow</a:t>
            </a:r>
            <a:endParaRPr lang="en-US" sz="2400" b="1" dirty="0"/>
          </a:p>
        </p:txBody>
      </p:sp>
      <p:sp>
        <p:nvSpPr>
          <p:cNvPr id="12" name="Rectangle 10"/>
          <p:cNvSpPr/>
          <p:nvPr/>
        </p:nvSpPr>
        <p:spPr>
          <a:xfrm>
            <a:off x="6781800" y="2492551"/>
            <a:ext cx="1447800" cy="304800"/>
          </a:xfrm>
          <a:prstGeom prst="rect">
            <a:avLst/>
          </a:prstGeom>
          <a:solidFill>
            <a:srgbClr val="1C1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6781800" y="2035351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γ</a:t>
            </a:r>
            <a:r>
              <a:rPr lang="en-US" sz="2400" b="1" dirty="0" smtClean="0"/>
              <a:t>-rays</a:t>
            </a:r>
            <a:endParaRPr lang="en-US" sz="2400" b="1" dirty="0"/>
          </a:p>
        </p:txBody>
      </p:sp>
      <p:sp>
        <p:nvSpPr>
          <p:cNvPr id="14" name="Rectangle 12"/>
          <p:cNvSpPr/>
          <p:nvPr/>
        </p:nvSpPr>
        <p:spPr>
          <a:xfrm>
            <a:off x="6819900" y="3790184"/>
            <a:ext cx="1447800" cy="304800"/>
          </a:xfrm>
          <a:prstGeom prst="rect">
            <a:avLst/>
          </a:prstGeom>
          <a:solidFill>
            <a:srgbClr val="1C1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3"/>
          <p:cNvSpPr/>
          <p:nvPr/>
        </p:nvSpPr>
        <p:spPr>
          <a:xfrm>
            <a:off x="6772275" y="2991199"/>
            <a:ext cx="1447800" cy="228600"/>
          </a:xfrm>
          <a:prstGeom prst="rect">
            <a:avLst/>
          </a:prstGeom>
          <a:solidFill>
            <a:srgbClr val="1C1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4"/>
          <p:cNvSpPr/>
          <p:nvPr/>
        </p:nvSpPr>
        <p:spPr>
          <a:xfrm>
            <a:off x="6819900" y="3367736"/>
            <a:ext cx="1447800" cy="304800"/>
          </a:xfrm>
          <a:prstGeom prst="rect">
            <a:avLst/>
          </a:prstGeom>
          <a:solidFill>
            <a:srgbClr val="1C1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76525" y="5007151"/>
            <a:ext cx="1447800" cy="304800"/>
          </a:xfrm>
          <a:prstGeom prst="rect">
            <a:avLst/>
          </a:prstGeom>
          <a:solidFill>
            <a:srgbClr val="1C1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2514600" y="4626151"/>
            <a:ext cx="2543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Prompt emission</a:t>
            </a:r>
            <a:endParaRPr lang="en-US" sz="2400" b="1" dirty="0"/>
          </a:p>
        </p:txBody>
      </p:sp>
      <p:sp>
        <p:nvSpPr>
          <p:cNvPr id="19" name="TextBox 17"/>
          <p:cNvSpPr txBox="1"/>
          <p:nvPr/>
        </p:nvSpPr>
        <p:spPr>
          <a:xfrm>
            <a:off x="6848475" y="2557424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X-rays</a:t>
            </a:r>
            <a:endParaRPr lang="en-US" sz="2400" b="1" dirty="0"/>
          </a:p>
        </p:txBody>
      </p:sp>
      <p:sp>
        <p:nvSpPr>
          <p:cNvPr id="20" name="TextBox 18"/>
          <p:cNvSpPr txBox="1"/>
          <p:nvPr/>
        </p:nvSpPr>
        <p:spPr>
          <a:xfrm>
            <a:off x="6886575" y="2991199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Optical</a:t>
            </a:r>
            <a:endParaRPr lang="en-US" sz="2400" b="1" dirty="0"/>
          </a:p>
        </p:txBody>
      </p:sp>
      <p:sp>
        <p:nvSpPr>
          <p:cNvPr id="21" name="TextBox 19"/>
          <p:cNvSpPr txBox="1"/>
          <p:nvPr/>
        </p:nvSpPr>
        <p:spPr>
          <a:xfrm>
            <a:off x="6953250" y="347868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Radio</a:t>
            </a:r>
            <a:endParaRPr lang="en-US" sz="2400" b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228601" y="5823511"/>
            <a:ext cx="803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L’energia</a:t>
            </a:r>
            <a:r>
              <a:rPr lang="en-GB" dirty="0" smtClean="0"/>
              <a:t> </a:t>
            </a:r>
            <a:r>
              <a:rPr lang="en-GB" dirty="0" err="1" smtClean="0"/>
              <a:t>liberata</a:t>
            </a:r>
            <a:r>
              <a:rPr lang="en-GB" dirty="0" smtClean="0"/>
              <a:t> </a:t>
            </a:r>
            <a:r>
              <a:rPr lang="en-GB" dirty="0" err="1" smtClean="0"/>
              <a:t>nell’esplosione</a:t>
            </a:r>
            <a:r>
              <a:rPr lang="en-GB" dirty="0" smtClean="0"/>
              <a:t> di </a:t>
            </a:r>
            <a:r>
              <a:rPr lang="en-GB" dirty="0" err="1" smtClean="0"/>
              <a:t>alcuni</a:t>
            </a:r>
            <a:r>
              <a:rPr lang="en-GB" dirty="0" smtClean="0"/>
              <a:t> tipi di Supernovae </a:t>
            </a:r>
            <a:r>
              <a:rPr lang="en-GB" dirty="0" err="1" smtClean="0"/>
              <a:t>è</a:t>
            </a:r>
            <a:r>
              <a:rPr lang="en-GB" dirty="0" smtClean="0"/>
              <a:t> in </a:t>
            </a:r>
            <a:r>
              <a:rPr lang="en-GB" dirty="0" err="1" smtClean="0"/>
              <a:t>grado</a:t>
            </a:r>
            <a:r>
              <a:rPr lang="en-GB" dirty="0" smtClean="0"/>
              <a:t> di </a:t>
            </a:r>
            <a:r>
              <a:rPr lang="en-GB" dirty="0" err="1" smtClean="0"/>
              <a:t>alimentare</a:t>
            </a:r>
            <a:r>
              <a:rPr lang="en-GB" dirty="0" smtClean="0"/>
              <a:t> un </a:t>
            </a:r>
            <a:r>
              <a:rPr lang="en-GB" dirty="0" err="1" smtClean="0"/>
              <a:t>lampo</a:t>
            </a:r>
            <a:r>
              <a:rPr lang="en-GB" dirty="0" smtClean="0"/>
              <a:t> gamma </a:t>
            </a:r>
            <a:r>
              <a:rPr lang="en-GB" dirty="0" err="1" smtClean="0"/>
              <a:t>lungo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946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50651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2004 - Swift e la </a:t>
            </a:r>
            <a:r>
              <a:rPr lang="en-GB" dirty="0" err="1" smtClean="0"/>
              <a:t>seconda</a:t>
            </a:r>
            <a:r>
              <a:rPr lang="en-GB" dirty="0" smtClean="0"/>
              <a:t> </a:t>
            </a:r>
            <a:r>
              <a:rPr lang="en-GB" dirty="0" err="1" smtClean="0"/>
              <a:t>rivoluzione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340675" y="1981200"/>
            <a:ext cx="3810000" cy="411480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8282" b="8282"/>
          <a:stretch>
            <a:fillRect/>
          </a:stretch>
        </p:blipFill>
        <p:spPr>
          <a:xfrm>
            <a:off x="1752068" y="4375918"/>
            <a:ext cx="1319533" cy="1425096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901" y="1275562"/>
            <a:ext cx="4485027" cy="275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1752068" y="5788223"/>
            <a:ext cx="1229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 </a:t>
            </a:r>
            <a:r>
              <a:rPr lang="en-GB" sz="1400" dirty="0" err="1" smtClean="0"/>
              <a:t>Neils</a:t>
            </a:r>
            <a:r>
              <a:rPr lang="en-GB" sz="1400" dirty="0" smtClean="0"/>
              <a:t> </a:t>
            </a:r>
            <a:r>
              <a:rPr lang="en-GB" sz="1400" dirty="0" err="1" smtClean="0"/>
              <a:t>Gehrels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412" y="1275562"/>
            <a:ext cx="3831337" cy="275021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412" y="4118619"/>
            <a:ext cx="3858863" cy="18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3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2005 – </a:t>
            </a:r>
            <a:r>
              <a:rPr lang="en-GB" dirty="0" err="1" smtClean="0"/>
              <a:t>Identificazione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galassia</a:t>
            </a:r>
            <a:r>
              <a:rPr lang="en-GB" dirty="0" smtClean="0"/>
              <a:t> </a:t>
            </a:r>
            <a:r>
              <a:rPr lang="en-GB" dirty="0" err="1" smtClean="0"/>
              <a:t>ospite</a:t>
            </a:r>
            <a:r>
              <a:rPr lang="en-GB" dirty="0" smtClean="0"/>
              <a:t> di un GRB </a:t>
            </a:r>
            <a:r>
              <a:rPr lang="en-GB" dirty="0" err="1" smtClean="0"/>
              <a:t>breve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5043134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200" dirty="0" smtClean="0"/>
          </a:p>
          <a:p>
            <a:r>
              <a:rPr lang="en-GB" sz="2200" dirty="0" err="1" smtClean="0"/>
              <a:t>Osservati</a:t>
            </a:r>
            <a:r>
              <a:rPr lang="en-GB" sz="2200" dirty="0" smtClean="0"/>
              <a:t> in </a:t>
            </a:r>
            <a:r>
              <a:rPr lang="en-GB" sz="2200" dirty="0" err="1" smtClean="0"/>
              <a:t>tutti</a:t>
            </a:r>
            <a:r>
              <a:rPr lang="en-GB" sz="2200" dirty="0" smtClean="0"/>
              <a:t> </a:t>
            </a:r>
            <a:r>
              <a:rPr lang="en-GB" sz="2200" dirty="0" err="1" smtClean="0"/>
              <a:t>i</a:t>
            </a:r>
            <a:r>
              <a:rPr lang="en-GB" sz="2200" dirty="0" smtClean="0"/>
              <a:t> tipi di </a:t>
            </a:r>
            <a:r>
              <a:rPr lang="en-GB" sz="2200" dirty="0" err="1" smtClean="0"/>
              <a:t>galassie</a:t>
            </a:r>
            <a:r>
              <a:rPr lang="en-GB" sz="2200" dirty="0" smtClean="0"/>
              <a:t>.</a:t>
            </a:r>
          </a:p>
          <a:p>
            <a:pPr marL="0" indent="0">
              <a:buNone/>
            </a:pPr>
            <a:endParaRPr lang="en-GB" sz="2200" dirty="0"/>
          </a:p>
          <a:p>
            <a:r>
              <a:rPr lang="en-GB" sz="2200" dirty="0" err="1" smtClean="0"/>
              <a:t>Associati</a:t>
            </a:r>
            <a:r>
              <a:rPr lang="en-GB" sz="2200" dirty="0" smtClean="0"/>
              <a:t> </a:t>
            </a:r>
            <a:r>
              <a:rPr lang="en-GB" sz="2200" dirty="0" err="1" smtClean="0"/>
              <a:t>alle</a:t>
            </a:r>
            <a:r>
              <a:rPr lang="en-GB" sz="2200" dirty="0" smtClean="0"/>
              <a:t> </a:t>
            </a:r>
            <a:r>
              <a:rPr lang="en-GB" sz="2200" dirty="0" err="1" smtClean="0"/>
              <a:t>popolazioni</a:t>
            </a:r>
            <a:r>
              <a:rPr lang="en-GB" sz="2200" dirty="0" smtClean="0"/>
              <a:t> </a:t>
            </a:r>
            <a:r>
              <a:rPr lang="en-GB" sz="2200" dirty="0" err="1" smtClean="0"/>
              <a:t>stellari</a:t>
            </a:r>
            <a:r>
              <a:rPr lang="en-GB" sz="2200" dirty="0" smtClean="0"/>
              <a:t> </a:t>
            </a:r>
            <a:r>
              <a:rPr lang="en-GB" sz="2200" dirty="0" err="1" smtClean="0"/>
              <a:t>più</a:t>
            </a:r>
            <a:r>
              <a:rPr lang="en-GB" sz="2200" dirty="0" smtClean="0"/>
              <a:t> </a:t>
            </a:r>
            <a:r>
              <a:rPr lang="en-GB" sz="2200" dirty="0" err="1" smtClean="0"/>
              <a:t>vecchie</a:t>
            </a:r>
            <a:r>
              <a:rPr lang="en-GB" sz="2200" dirty="0" smtClean="0"/>
              <a:t>. </a:t>
            </a:r>
          </a:p>
          <a:p>
            <a:pPr marL="0" indent="0">
              <a:buNone/>
            </a:pPr>
            <a:endParaRPr lang="en-GB" sz="2200" dirty="0" smtClean="0"/>
          </a:p>
          <a:p>
            <a:pPr algn="just"/>
            <a:r>
              <a:rPr lang="en-GB" sz="2200" dirty="0" err="1" smtClean="0"/>
              <a:t>Nessuna</a:t>
            </a:r>
            <a:r>
              <a:rPr lang="en-GB" sz="2200" dirty="0" smtClean="0"/>
              <a:t> Supernova </a:t>
            </a:r>
            <a:r>
              <a:rPr lang="en-GB" sz="2200" dirty="0" err="1" smtClean="0"/>
              <a:t>associata</a:t>
            </a:r>
            <a:r>
              <a:rPr lang="en-GB" sz="2200" dirty="0" smtClean="0"/>
              <a:t> ad </a:t>
            </a:r>
            <a:r>
              <a:rPr lang="en-GB" sz="2200" dirty="0" err="1" smtClean="0"/>
              <a:t>essi</a:t>
            </a:r>
            <a:r>
              <a:rPr lang="en-GB" sz="2200" dirty="0" smtClean="0"/>
              <a:t>.</a:t>
            </a:r>
          </a:p>
          <a:p>
            <a:pPr marL="0" indent="0">
              <a:buNone/>
            </a:pPr>
            <a:endParaRPr lang="en-GB" sz="2200" dirty="0" smtClean="0"/>
          </a:p>
          <a:p>
            <a:endParaRPr lang="en-GB" sz="2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07" b="-6160"/>
          <a:stretch/>
        </p:blipFill>
        <p:spPr>
          <a:xfrm>
            <a:off x="6025875" y="1981200"/>
            <a:ext cx="1746611" cy="4348803"/>
          </a:xfrm>
        </p:spPr>
      </p:pic>
    </p:spTree>
    <p:extLst>
      <p:ext uri="{BB962C8B-B14F-4D97-AF65-F5344CB8AC3E}">
        <p14:creationId xmlns:p14="http://schemas.microsoft.com/office/powerpoint/2010/main" val="277898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35323"/>
            <a:ext cx="7772400" cy="1143000"/>
          </a:xfrm>
        </p:spPr>
        <p:txBody>
          <a:bodyPr/>
          <a:lstStyle/>
          <a:p>
            <a:r>
              <a:rPr lang="en-GB" dirty="0" err="1" smtClean="0"/>
              <a:t>Origine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GRB </a:t>
            </a:r>
            <a:r>
              <a:rPr lang="en-GB" dirty="0" err="1" smtClean="0"/>
              <a:t>corti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74" y="1212651"/>
            <a:ext cx="8787631" cy="459296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07074" y="5805620"/>
            <a:ext cx="851760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900" dirty="0" err="1">
                <a:solidFill>
                  <a:schemeClr val="tx1">
                    <a:lumMod val="95000"/>
                  </a:schemeClr>
                </a:solidFill>
              </a:rPr>
              <a:t>Tutti</a:t>
            </a:r>
            <a:r>
              <a:rPr lang="en-GB" sz="19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sz="1900" dirty="0" err="1" smtClean="0">
                <a:solidFill>
                  <a:schemeClr val="tx1">
                    <a:lumMod val="95000"/>
                  </a:schemeClr>
                </a:solidFill>
              </a:rPr>
              <a:t>gli</a:t>
            </a:r>
            <a:r>
              <a:rPr lang="en-GB" sz="19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sz="1900" dirty="0" err="1" smtClean="0">
                <a:solidFill>
                  <a:schemeClr val="tx1">
                    <a:lumMod val="95000"/>
                  </a:schemeClr>
                </a:solidFill>
              </a:rPr>
              <a:t>indizi</a:t>
            </a:r>
            <a:r>
              <a:rPr lang="en-GB" sz="19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sz="1900" dirty="0" err="1" smtClean="0">
                <a:solidFill>
                  <a:schemeClr val="tx1">
                    <a:lumMod val="95000"/>
                  </a:schemeClr>
                </a:solidFill>
              </a:rPr>
              <a:t>portano</a:t>
            </a:r>
            <a:r>
              <a:rPr lang="en-GB" sz="1900" dirty="0" smtClean="0">
                <a:solidFill>
                  <a:schemeClr val="tx1">
                    <a:lumMod val="95000"/>
                  </a:schemeClr>
                </a:solidFill>
              </a:rPr>
              <a:t> a </a:t>
            </a:r>
            <a:r>
              <a:rPr lang="en-GB" sz="1900" dirty="0" err="1" smtClean="0">
                <a:solidFill>
                  <a:schemeClr val="tx1">
                    <a:lumMod val="95000"/>
                  </a:schemeClr>
                </a:solidFill>
              </a:rPr>
              <a:t>pensare</a:t>
            </a:r>
            <a:r>
              <a:rPr lang="en-GB" sz="19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sz="1900" dirty="0" err="1" smtClean="0">
                <a:solidFill>
                  <a:schemeClr val="tx1">
                    <a:lumMod val="95000"/>
                  </a:schemeClr>
                </a:solidFill>
              </a:rPr>
              <a:t>che</a:t>
            </a:r>
            <a:r>
              <a:rPr lang="en-GB" sz="19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sz="1900" dirty="0" err="1">
                <a:solidFill>
                  <a:schemeClr val="tx1">
                    <a:lumMod val="95000"/>
                  </a:schemeClr>
                </a:solidFill>
              </a:rPr>
              <a:t>essi</a:t>
            </a:r>
            <a:r>
              <a:rPr lang="en-GB" sz="19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sz="1900" dirty="0" err="1">
                <a:solidFill>
                  <a:schemeClr val="tx1">
                    <a:lumMod val="95000"/>
                  </a:schemeClr>
                </a:solidFill>
              </a:rPr>
              <a:t>siano</a:t>
            </a:r>
            <a:r>
              <a:rPr lang="en-GB" sz="19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sz="1900" dirty="0" err="1">
                <a:solidFill>
                  <a:schemeClr val="tx1">
                    <a:lumMod val="95000"/>
                  </a:schemeClr>
                </a:solidFill>
              </a:rPr>
              <a:t>dovuti</a:t>
            </a:r>
            <a:r>
              <a:rPr lang="en-GB" sz="19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sz="1900" dirty="0" err="1">
                <a:solidFill>
                  <a:schemeClr val="tx1">
                    <a:lumMod val="95000"/>
                  </a:schemeClr>
                </a:solidFill>
              </a:rPr>
              <a:t>alla</a:t>
            </a:r>
            <a:r>
              <a:rPr lang="en-GB" sz="19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sz="1900" dirty="0" err="1">
                <a:solidFill>
                  <a:schemeClr val="tx1">
                    <a:lumMod val="95000"/>
                  </a:schemeClr>
                </a:solidFill>
              </a:rPr>
              <a:t>fusione</a:t>
            </a:r>
            <a:r>
              <a:rPr lang="en-GB" sz="1900" dirty="0">
                <a:solidFill>
                  <a:schemeClr val="tx1">
                    <a:lumMod val="95000"/>
                  </a:schemeClr>
                </a:solidFill>
              </a:rPr>
              <a:t> di due </a:t>
            </a:r>
            <a:r>
              <a:rPr lang="en-GB" sz="1900" dirty="0" err="1">
                <a:solidFill>
                  <a:schemeClr val="tx1">
                    <a:lumMod val="95000"/>
                  </a:schemeClr>
                </a:solidFill>
              </a:rPr>
              <a:t>stelle</a:t>
            </a:r>
            <a:r>
              <a:rPr lang="en-GB" sz="1900" dirty="0">
                <a:solidFill>
                  <a:schemeClr val="tx1">
                    <a:lumMod val="95000"/>
                  </a:schemeClr>
                </a:solidFill>
              </a:rPr>
              <a:t> di </a:t>
            </a:r>
            <a:r>
              <a:rPr lang="en-GB" sz="1900" dirty="0" err="1">
                <a:solidFill>
                  <a:schemeClr val="tx1">
                    <a:lumMod val="95000"/>
                  </a:schemeClr>
                </a:solidFill>
              </a:rPr>
              <a:t>neutroni</a:t>
            </a:r>
            <a:r>
              <a:rPr lang="en-GB" sz="19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sz="1900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  <a:endParaRPr lang="en-GB" sz="1900" dirty="0">
              <a:solidFill>
                <a:srgbClr val="FFFF00"/>
              </a:solidFill>
              <a:sym typeface="Wingdings"/>
            </a:endParaRPr>
          </a:p>
          <a:p>
            <a:r>
              <a:rPr lang="en-GB" sz="1900" dirty="0">
                <a:solidFill>
                  <a:srgbClr val="FFFF00"/>
                </a:solidFill>
                <a:sym typeface="Wingdings"/>
              </a:rPr>
              <a:t> </a:t>
            </a:r>
            <a:r>
              <a:rPr lang="en-GB" sz="1900" b="1" dirty="0" smtClean="0">
                <a:solidFill>
                  <a:srgbClr val="FFFF00"/>
                </a:solidFill>
                <a:sym typeface="Wingdings"/>
              </a:rPr>
              <a:t>Per </a:t>
            </a:r>
            <a:r>
              <a:rPr lang="en-GB" sz="1900" b="1" dirty="0" err="1" smtClean="0">
                <a:solidFill>
                  <a:srgbClr val="FFFF00"/>
                </a:solidFill>
                <a:sym typeface="Wingdings"/>
              </a:rPr>
              <a:t>confermare</a:t>
            </a:r>
            <a:r>
              <a:rPr lang="en-GB" sz="1900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GB" sz="1900" b="1" dirty="0" err="1" smtClean="0">
                <a:solidFill>
                  <a:srgbClr val="FFFF00"/>
                </a:solidFill>
                <a:sym typeface="Wingdings"/>
              </a:rPr>
              <a:t>questa</a:t>
            </a:r>
            <a:r>
              <a:rPr lang="en-GB" sz="1900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GB" sz="1900" b="1" dirty="0" err="1" smtClean="0">
                <a:solidFill>
                  <a:srgbClr val="FFFF00"/>
                </a:solidFill>
                <a:sym typeface="Wingdings"/>
              </a:rPr>
              <a:t>ipotesi</a:t>
            </a:r>
            <a:r>
              <a:rPr lang="en-GB" sz="1900" b="1" dirty="0" smtClean="0">
                <a:solidFill>
                  <a:srgbClr val="FFFF00"/>
                </a:solidFill>
                <a:sym typeface="Wingdings"/>
              </a:rPr>
              <a:t>: </a:t>
            </a:r>
            <a:r>
              <a:rPr lang="en-GB" sz="1900" b="1" dirty="0" err="1">
                <a:solidFill>
                  <a:srgbClr val="FFFF00"/>
                </a:solidFill>
                <a:sym typeface="Wingdings"/>
              </a:rPr>
              <a:t>rilevazione</a:t>
            </a:r>
            <a:r>
              <a:rPr lang="en-GB" sz="1900" b="1" dirty="0">
                <a:solidFill>
                  <a:srgbClr val="FFFF00"/>
                </a:solidFill>
                <a:sym typeface="Wingdings"/>
              </a:rPr>
              <a:t> di </a:t>
            </a:r>
            <a:r>
              <a:rPr lang="en-GB" sz="1900" b="1" dirty="0" err="1">
                <a:solidFill>
                  <a:srgbClr val="FFFF00"/>
                </a:solidFill>
                <a:sym typeface="Wingdings"/>
              </a:rPr>
              <a:t>onde</a:t>
            </a:r>
            <a:r>
              <a:rPr lang="en-GB" sz="1900" b="1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GB" sz="1900" b="1" dirty="0" err="1" smtClean="0">
                <a:solidFill>
                  <a:srgbClr val="FFFF00"/>
                </a:solidFill>
                <a:sym typeface="Wingdings"/>
              </a:rPr>
              <a:t>gravitazionali</a:t>
            </a:r>
            <a:r>
              <a:rPr lang="en-GB" sz="1900" b="1" dirty="0">
                <a:solidFill>
                  <a:srgbClr val="FFFF00"/>
                </a:solidFill>
                <a:sym typeface="Wingdings"/>
              </a:rPr>
              <a:t>.</a:t>
            </a:r>
            <a:endParaRPr lang="en-GB" sz="19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0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67331"/>
            <a:ext cx="7772400" cy="1143000"/>
          </a:xfrm>
        </p:spPr>
        <p:txBody>
          <a:bodyPr/>
          <a:lstStyle/>
          <a:p>
            <a:r>
              <a:rPr lang="en-GB" dirty="0" smtClean="0"/>
              <a:t>2008 – Arriva </a:t>
            </a:r>
            <a:r>
              <a:rPr lang="en-GB" i="1" dirty="0" smtClean="0"/>
              <a:t>Fermi !</a:t>
            </a:r>
            <a:endParaRPr lang="en-GB" i="1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24988" y="1310331"/>
            <a:ext cx="3810000" cy="4735173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 smtClean="0"/>
              <a:t>Possibilita</a:t>
            </a:r>
            <a:r>
              <a:rPr lang="en-GB" dirty="0" smtClean="0"/>
              <a:t> di </a:t>
            </a:r>
            <a:r>
              <a:rPr lang="en-GB" dirty="0" err="1" smtClean="0"/>
              <a:t>studiare</a:t>
            </a:r>
            <a:r>
              <a:rPr lang="en-GB" dirty="0" smtClean="0"/>
              <a:t> </a:t>
            </a:r>
            <a:r>
              <a:rPr lang="en-GB" dirty="0" err="1" smtClean="0"/>
              <a:t>l’emisisone</a:t>
            </a:r>
            <a:r>
              <a:rPr lang="en-GB" dirty="0" smtClean="0"/>
              <a:t> gamma di </a:t>
            </a:r>
            <a:r>
              <a:rPr lang="en-GB" dirty="0" err="1" smtClean="0"/>
              <a:t>alta</a:t>
            </a:r>
            <a:r>
              <a:rPr lang="en-GB" dirty="0" smtClean="0"/>
              <a:t> </a:t>
            </a:r>
            <a:r>
              <a:rPr lang="en-GB" dirty="0" err="1" smtClean="0"/>
              <a:t>energia</a:t>
            </a:r>
            <a:r>
              <a:rPr lang="en-GB" dirty="0" smtClean="0"/>
              <a:t> (~ </a:t>
            </a:r>
            <a:r>
              <a:rPr lang="en-GB" dirty="0" err="1" smtClean="0"/>
              <a:t>GeV</a:t>
            </a:r>
            <a:r>
              <a:rPr lang="en-GB" dirty="0" smtClean="0"/>
              <a:t>*)</a:t>
            </a:r>
            <a:endParaRPr lang="en-GB" dirty="0"/>
          </a:p>
          <a:p>
            <a:r>
              <a:rPr lang="en-GB" dirty="0" smtClean="0"/>
              <a:t>GBM </a:t>
            </a:r>
            <a:r>
              <a:rPr lang="en-GB" dirty="0" err="1" smtClean="0"/>
              <a:t>osserva</a:t>
            </a:r>
            <a:r>
              <a:rPr lang="en-GB" dirty="0" smtClean="0"/>
              <a:t> circa 250 GRB/anno</a:t>
            </a:r>
          </a:p>
          <a:p>
            <a:r>
              <a:rPr lang="en-GB" dirty="0" smtClean="0"/>
              <a:t>LAT </a:t>
            </a:r>
            <a:r>
              <a:rPr lang="en-GB" dirty="0" err="1" smtClean="0"/>
              <a:t>osserva</a:t>
            </a:r>
            <a:r>
              <a:rPr lang="en-GB" dirty="0" smtClean="0"/>
              <a:t> circa 15 GRB/anno</a:t>
            </a:r>
          </a:p>
          <a:p>
            <a:r>
              <a:rPr lang="en-GB" dirty="0" smtClean="0"/>
              <a:t>Emission Prompt </a:t>
            </a:r>
            <a:r>
              <a:rPr lang="en-GB" dirty="0" err="1" smtClean="0"/>
              <a:t>osservata</a:t>
            </a:r>
            <a:r>
              <a:rPr lang="en-GB" dirty="0" smtClean="0"/>
              <a:t> </a:t>
            </a:r>
            <a:r>
              <a:rPr lang="en-GB" dirty="0" err="1" smtClean="0"/>
              <a:t>anche</a:t>
            </a:r>
            <a:r>
              <a:rPr lang="en-GB" dirty="0" smtClean="0"/>
              <a:t> ad </a:t>
            </a:r>
            <a:r>
              <a:rPr lang="en-GB" dirty="0" err="1" smtClean="0"/>
              <a:t>alta</a:t>
            </a:r>
            <a:r>
              <a:rPr lang="en-GB" dirty="0" smtClean="0"/>
              <a:t> </a:t>
            </a:r>
            <a:r>
              <a:rPr lang="en-GB" dirty="0" err="1" smtClean="0"/>
              <a:t>energia</a:t>
            </a:r>
            <a:endParaRPr lang="en-GB" dirty="0" smtClean="0"/>
          </a:p>
          <a:p>
            <a:r>
              <a:rPr lang="en-GB" dirty="0" err="1" smtClean="0"/>
              <a:t>Ritarto</a:t>
            </a:r>
            <a:r>
              <a:rPr lang="en-GB" dirty="0" smtClean="0"/>
              <a:t> </a:t>
            </a:r>
            <a:r>
              <a:rPr lang="en-GB" dirty="0" err="1" smtClean="0"/>
              <a:t>nell’inizio</a:t>
            </a:r>
            <a:r>
              <a:rPr lang="en-GB" dirty="0" smtClean="0"/>
              <a:t> </a:t>
            </a:r>
            <a:r>
              <a:rPr lang="en-GB" dirty="0" err="1" smtClean="0"/>
              <a:t>dell’emissione</a:t>
            </a:r>
            <a:r>
              <a:rPr lang="en-GB" dirty="0" smtClean="0"/>
              <a:t> di </a:t>
            </a:r>
            <a:r>
              <a:rPr lang="en-GB" dirty="0" err="1" smtClean="0"/>
              <a:t>alta</a:t>
            </a:r>
            <a:r>
              <a:rPr lang="en-GB" dirty="0" smtClean="0"/>
              <a:t> </a:t>
            </a:r>
            <a:r>
              <a:rPr lang="en-GB" dirty="0" err="1" smtClean="0"/>
              <a:t>energia</a:t>
            </a:r>
            <a:r>
              <a:rPr lang="en-GB" dirty="0" smtClean="0"/>
              <a:t> ma </a:t>
            </a:r>
            <a:r>
              <a:rPr lang="en-GB" dirty="0" err="1" smtClean="0"/>
              <a:t>più</a:t>
            </a:r>
            <a:r>
              <a:rPr lang="en-GB" dirty="0" smtClean="0"/>
              <a:t> </a:t>
            </a:r>
            <a:r>
              <a:rPr lang="en-GB" dirty="0" err="1" smtClean="0"/>
              <a:t>lunga</a:t>
            </a:r>
            <a:endParaRPr lang="en-GB" dirty="0" smtClean="0"/>
          </a:p>
          <a:p>
            <a:r>
              <a:rPr lang="en-GB" dirty="0" err="1" smtClean="0"/>
              <a:t>Spettro</a:t>
            </a:r>
            <a:r>
              <a:rPr lang="en-GB" dirty="0" smtClean="0"/>
              <a:t> </a:t>
            </a:r>
            <a:r>
              <a:rPr lang="en-GB" dirty="0" err="1" smtClean="0"/>
              <a:t>complesso</a:t>
            </a:r>
            <a:r>
              <a:rPr lang="en-GB" dirty="0" smtClean="0"/>
              <a:t> con </a:t>
            </a:r>
            <a:r>
              <a:rPr lang="en-GB" dirty="0" err="1" smtClean="0"/>
              <a:t>varie</a:t>
            </a:r>
            <a:r>
              <a:rPr lang="en-GB" dirty="0" smtClean="0"/>
              <a:t> </a:t>
            </a:r>
            <a:r>
              <a:rPr lang="en-GB" dirty="0" err="1" smtClean="0"/>
              <a:t>componenti</a:t>
            </a:r>
            <a:r>
              <a:rPr lang="en-GB" dirty="0" smtClean="0"/>
              <a:t> non </a:t>
            </a:r>
            <a:r>
              <a:rPr lang="en-GB" dirty="0" err="1" smtClean="0"/>
              <a:t>ancora</a:t>
            </a:r>
            <a:r>
              <a:rPr lang="en-GB" dirty="0" smtClean="0"/>
              <a:t> </a:t>
            </a:r>
            <a:r>
              <a:rPr lang="en-GB" dirty="0" err="1" smtClean="0"/>
              <a:t>comprese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50" t="-1" r="2" b="1"/>
          <a:stretch/>
        </p:blipFill>
        <p:spPr>
          <a:xfrm>
            <a:off x="4479157" y="1310331"/>
            <a:ext cx="4456477" cy="2274425"/>
          </a:xfrm>
        </p:spPr>
      </p:pic>
      <p:sp>
        <p:nvSpPr>
          <p:cNvPr id="5" name="CasellaDiTesto 4"/>
          <p:cNvSpPr txBox="1"/>
          <p:nvPr/>
        </p:nvSpPr>
        <p:spPr>
          <a:xfrm>
            <a:off x="771095" y="6384546"/>
            <a:ext cx="248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 1 </a:t>
            </a:r>
            <a:r>
              <a:rPr lang="en-GB" dirty="0" err="1" smtClean="0"/>
              <a:t>GeV</a:t>
            </a:r>
            <a:r>
              <a:rPr lang="en-GB" dirty="0" smtClean="0"/>
              <a:t> = 1.6x10</a:t>
            </a:r>
            <a:r>
              <a:rPr lang="en-GB" baseline="30000" dirty="0" smtClean="0"/>
              <a:t>-13 </a:t>
            </a:r>
            <a:r>
              <a:rPr lang="en-GB" dirty="0" smtClean="0"/>
              <a:t>Joule</a:t>
            </a:r>
            <a:endParaRPr lang="en-GB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156" y="3664057"/>
            <a:ext cx="4456477" cy="248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6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4385" y="30317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2017 – </a:t>
            </a:r>
            <a:r>
              <a:rPr lang="en-GB" dirty="0" err="1" smtClean="0"/>
              <a:t>Terza</a:t>
            </a:r>
            <a:r>
              <a:rPr lang="en-GB" dirty="0" smtClean="0"/>
              <a:t> </a:t>
            </a:r>
            <a:r>
              <a:rPr lang="en-GB" dirty="0" err="1" smtClean="0"/>
              <a:t>Rivoluzione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Osservazioni</a:t>
            </a:r>
            <a:r>
              <a:rPr lang="en-GB" dirty="0" smtClean="0"/>
              <a:t> </a:t>
            </a:r>
            <a:r>
              <a:rPr lang="en-GB" dirty="0" err="1" smtClean="0"/>
              <a:t>Multimessaggero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lang="en-GB" sz="32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58" y="1732775"/>
            <a:ext cx="3810000" cy="4964821"/>
          </a:xfrm>
          <a:prstGeom prst="rect">
            <a:avLst/>
          </a:prstGeom>
        </p:spPr>
      </p:pic>
      <p:pic>
        <p:nvPicPr>
          <p:cNvPr id="9" name="Segnaposto contenuto 8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2316" r="1967"/>
          <a:stretch/>
        </p:blipFill>
        <p:spPr>
          <a:xfrm>
            <a:off x="7171302" y="1"/>
            <a:ext cx="1746643" cy="586658"/>
          </a:xfr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734" y="1844990"/>
            <a:ext cx="3569356" cy="267191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034658" y="4688616"/>
            <a:ext cx="41729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Il </a:t>
            </a:r>
            <a:r>
              <a:rPr lang="en-GB" dirty="0" err="1" smtClean="0"/>
              <a:t>modello</a:t>
            </a:r>
            <a:r>
              <a:rPr lang="en-GB" dirty="0" smtClean="0"/>
              <a:t> </a:t>
            </a:r>
            <a:r>
              <a:rPr lang="en-GB" dirty="0" err="1" smtClean="0"/>
              <a:t>descrive</a:t>
            </a:r>
            <a:r>
              <a:rPr lang="en-GB" dirty="0" smtClean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 smtClean="0"/>
              <a:t>Scontro</a:t>
            </a:r>
            <a:r>
              <a:rPr lang="en-GB" dirty="0" smtClean="0"/>
              <a:t>/</a:t>
            </a:r>
            <a:r>
              <a:rPr lang="en-GB" dirty="0" err="1" smtClean="0"/>
              <a:t>fusione</a:t>
            </a:r>
            <a:r>
              <a:rPr lang="en-GB" dirty="0" smtClean="0"/>
              <a:t> </a:t>
            </a:r>
            <a:r>
              <a:rPr lang="en-GB" dirty="0" err="1"/>
              <a:t>s</a:t>
            </a:r>
            <a:r>
              <a:rPr lang="en-GB" dirty="0" err="1" smtClean="0"/>
              <a:t>telle</a:t>
            </a:r>
            <a:r>
              <a:rPr lang="en-GB" dirty="0" smtClean="0"/>
              <a:t> di </a:t>
            </a:r>
            <a:r>
              <a:rPr lang="en-GB" dirty="0" err="1" smtClean="0"/>
              <a:t>neutroni</a:t>
            </a:r>
            <a:r>
              <a:rPr lang="en-GB" dirty="0" smtClean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 smtClean="0"/>
              <a:t>Formazione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fireball;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 smtClean="0"/>
              <a:t>Lampo</a:t>
            </a:r>
            <a:r>
              <a:rPr lang="en-GB" dirty="0" smtClean="0"/>
              <a:t> gamma;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 smtClean="0"/>
              <a:t>Formazione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macronova</a:t>
            </a:r>
            <a:r>
              <a:rPr lang="en-GB" dirty="0" smtClean="0"/>
              <a:t>/</a:t>
            </a:r>
            <a:r>
              <a:rPr lang="en-GB" dirty="0" err="1" smtClean="0"/>
              <a:t>kilonova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3" name="Freccia destra 12"/>
          <p:cNvSpPr/>
          <p:nvPr/>
        </p:nvSpPr>
        <p:spPr>
          <a:xfrm>
            <a:off x="4305792" y="2950425"/>
            <a:ext cx="967721" cy="464686"/>
          </a:xfrm>
          <a:prstGeom prst="rightArrow">
            <a:avLst/>
          </a:prstGeom>
          <a:solidFill>
            <a:srgbClr val="FFF2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14"/>
          <p:cNvSpPr txBox="1"/>
          <p:nvPr/>
        </p:nvSpPr>
        <p:spPr>
          <a:xfrm>
            <a:off x="110438" y="1332507"/>
            <a:ext cx="406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Osservazioni</a:t>
            </a:r>
            <a:r>
              <a:rPr lang="en-GB" dirty="0" smtClean="0"/>
              <a:t> </a:t>
            </a:r>
            <a:r>
              <a:rPr lang="en-GB" dirty="0"/>
              <a:t>di GW </a:t>
            </a:r>
            <a:r>
              <a:rPr lang="en-GB" dirty="0" smtClean="0"/>
              <a:t>170817 </a:t>
            </a:r>
            <a:r>
              <a:rPr lang="en-GB" dirty="0"/>
              <a:t>– </a:t>
            </a:r>
            <a:r>
              <a:rPr lang="en-GB" dirty="0" smtClean="0"/>
              <a:t>GRB170817</a:t>
            </a:r>
            <a:endParaRPr lang="en-GB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135258" y="2614452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 </a:t>
            </a:r>
            <a:r>
              <a:rPr lang="en-GB" sz="1400" dirty="0" err="1" smtClean="0"/>
              <a:t>Interpretazione</a:t>
            </a:r>
            <a:endParaRPr lang="en-GB" sz="1400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893" y="3653099"/>
            <a:ext cx="1142226" cy="863808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6668297" y="1446178"/>
            <a:ext cx="96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Modello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76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81319"/>
            <a:ext cx="77724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GRB170817:  un GRB </a:t>
            </a:r>
            <a:r>
              <a:rPr lang="en-GB" dirty="0" err="1" smtClean="0"/>
              <a:t>unusuale</a:t>
            </a:r>
            <a:r>
              <a:rPr lang="en-GB" dirty="0" smtClean="0"/>
              <a:t>!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220132" y="1054988"/>
            <a:ext cx="4732868" cy="5721550"/>
          </a:xfrm>
        </p:spPr>
        <p:txBody>
          <a:bodyPr>
            <a:noAutofit/>
          </a:bodyPr>
          <a:lstStyle/>
          <a:p>
            <a:r>
              <a:rPr lang="en-GB" sz="1700" dirty="0" smtClean="0"/>
              <a:t>Prima </a:t>
            </a:r>
            <a:r>
              <a:rPr lang="en-GB" sz="1700" dirty="0" err="1" smtClean="0"/>
              <a:t>osservazione</a:t>
            </a:r>
            <a:r>
              <a:rPr lang="en-GB" sz="1700" dirty="0" smtClean="0"/>
              <a:t> di </a:t>
            </a:r>
            <a:r>
              <a:rPr lang="en-GB" sz="1700" dirty="0" err="1" smtClean="0"/>
              <a:t>onde</a:t>
            </a:r>
            <a:r>
              <a:rPr lang="en-GB" sz="1700" dirty="0" smtClean="0"/>
              <a:t> </a:t>
            </a:r>
            <a:r>
              <a:rPr lang="en-GB" sz="1700" dirty="0" err="1" smtClean="0"/>
              <a:t>gravitazionali</a:t>
            </a:r>
            <a:r>
              <a:rPr lang="en-GB" sz="1700" dirty="0" smtClean="0"/>
              <a:t> da </a:t>
            </a:r>
            <a:r>
              <a:rPr lang="en-GB" sz="1700" dirty="0" err="1" smtClean="0"/>
              <a:t>scontro</a:t>
            </a:r>
            <a:r>
              <a:rPr lang="en-GB" sz="1700" dirty="0" smtClean="0"/>
              <a:t> </a:t>
            </a:r>
            <a:r>
              <a:rPr lang="en-GB" sz="1700" dirty="0" err="1" smtClean="0"/>
              <a:t>tra</a:t>
            </a:r>
            <a:r>
              <a:rPr lang="en-GB" sz="1700" dirty="0" smtClean="0"/>
              <a:t> due </a:t>
            </a:r>
            <a:r>
              <a:rPr lang="en-GB" sz="1700" dirty="0" err="1" smtClean="0"/>
              <a:t>stelle</a:t>
            </a:r>
            <a:r>
              <a:rPr lang="en-GB" sz="1700" dirty="0" smtClean="0"/>
              <a:t> di </a:t>
            </a:r>
            <a:r>
              <a:rPr lang="en-GB" sz="1700" dirty="0" err="1" smtClean="0"/>
              <a:t>Neutroni</a:t>
            </a:r>
            <a:r>
              <a:rPr lang="en-GB" sz="1700" dirty="0" smtClean="0"/>
              <a:t>.</a:t>
            </a:r>
          </a:p>
          <a:p>
            <a:r>
              <a:rPr lang="en-GB" sz="1700" dirty="0" smtClean="0">
                <a:solidFill>
                  <a:srgbClr val="FFFF00"/>
                </a:solidFill>
              </a:rPr>
              <a:t>E’ </a:t>
            </a:r>
            <a:r>
              <a:rPr lang="en-GB" sz="1700" dirty="0" err="1" smtClean="0">
                <a:solidFill>
                  <a:srgbClr val="FFFF00"/>
                </a:solidFill>
              </a:rPr>
              <a:t>il</a:t>
            </a:r>
            <a:r>
              <a:rPr lang="en-GB" sz="1700" dirty="0" smtClean="0">
                <a:solidFill>
                  <a:srgbClr val="FFFF00"/>
                </a:solidFill>
              </a:rPr>
              <a:t> GRB </a:t>
            </a:r>
            <a:r>
              <a:rPr lang="en-GB" sz="1700" dirty="0" err="1" smtClean="0">
                <a:solidFill>
                  <a:srgbClr val="FFFF00"/>
                </a:solidFill>
              </a:rPr>
              <a:t>più</a:t>
            </a:r>
            <a:r>
              <a:rPr lang="en-GB" sz="1700" dirty="0" smtClean="0">
                <a:solidFill>
                  <a:srgbClr val="FFFF00"/>
                </a:solidFill>
              </a:rPr>
              <a:t> </a:t>
            </a:r>
            <a:r>
              <a:rPr lang="en-GB" sz="1700" dirty="0" err="1" smtClean="0">
                <a:solidFill>
                  <a:srgbClr val="FFFF00"/>
                </a:solidFill>
              </a:rPr>
              <a:t>vicino</a:t>
            </a:r>
            <a:r>
              <a:rPr lang="en-GB" sz="1700" dirty="0" smtClean="0">
                <a:solidFill>
                  <a:srgbClr val="FFFF00"/>
                </a:solidFill>
              </a:rPr>
              <a:t> </a:t>
            </a:r>
            <a:r>
              <a:rPr lang="en-GB" sz="1700" dirty="0" err="1" smtClean="0">
                <a:solidFill>
                  <a:srgbClr val="FFFF00"/>
                </a:solidFill>
              </a:rPr>
              <a:t>mai</a:t>
            </a:r>
            <a:r>
              <a:rPr lang="en-GB" sz="1700" dirty="0" smtClean="0">
                <a:solidFill>
                  <a:srgbClr val="FFFF00"/>
                </a:solidFill>
              </a:rPr>
              <a:t> </a:t>
            </a:r>
            <a:r>
              <a:rPr lang="en-GB" sz="1700" dirty="0" err="1" smtClean="0">
                <a:solidFill>
                  <a:srgbClr val="FFFF00"/>
                </a:solidFill>
              </a:rPr>
              <a:t>osservato</a:t>
            </a:r>
            <a:r>
              <a:rPr lang="en-GB" sz="1700" dirty="0" smtClean="0">
                <a:solidFill>
                  <a:srgbClr val="FFFF00"/>
                </a:solidFill>
              </a:rPr>
              <a:t>:  solo 40 </a:t>
            </a:r>
            <a:r>
              <a:rPr lang="en-GB" sz="1700" dirty="0" err="1" smtClean="0">
                <a:solidFill>
                  <a:srgbClr val="FFFF00"/>
                </a:solidFill>
              </a:rPr>
              <a:t>Mpc</a:t>
            </a:r>
            <a:r>
              <a:rPr lang="en-GB" sz="1700" dirty="0" smtClean="0">
                <a:solidFill>
                  <a:srgbClr val="FFFF00"/>
                </a:solidFill>
              </a:rPr>
              <a:t> ~130 x 10</a:t>
            </a:r>
            <a:r>
              <a:rPr lang="en-GB" sz="1700" baseline="30000" dirty="0" smtClean="0">
                <a:solidFill>
                  <a:srgbClr val="FFFF00"/>
                </a:solidFill>
              </a:rPr>
              <a:t>6</a:t>
            </a:r>
            <a:r>
              <a:rPr lang="en-GB" sz="1700" dirty="0" smtClean="0">
                <a:solidFill>
                  <a:srgbClr val="FFFF00"/>
                </a:solidFill>
              </a:rPr>
              <a:t> </a:t>
            </a:r>
            <a:r>
              <a:rPr lang="en-GB" sz="1700" dirty="0" err="1" smtClean="0">
                <a:solidFill>
                  <a:srgbClr val="FFFF00"/>
                </a:solidFill>
              </a:rPr>
              <a:t>anni</a:t>
            </a:r>
            <a:r>
              <a:rPr lang="en-GB" sz="1700" dirty="0" smtClean="0">
                <a:solidFill>
                  <a:srgbClr val="FFFF00"/>
                </a:solidFill>
              </a:rPr>
              <a:t> </a:t>
            </a:r>
            <a:r>
              <a:rPr lang="en-GB" sz="1700" dirty="0" err="1" smtClean="0">
                <a:solidFill>
                  <a:srgbClr val="FFFF00"/>
                </a:solidFill>
              </a:rPr>
              <a:t>luce</a:t>
            </a:r>
            <a:r>
              <a:rPr lang="en-GB" sz="17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GB" sz="1700" dirty="0" smtClean="0"/>
              <a:t>Le </a:t>
            </a:r>
            <a:r>
              <a:rPr lang="en-GB" sz="1700" dirty="0" err="1" smtClean="0"/>
              <a:t>caratteristiche</a:t>
            </a:r>
            <a:r>
              <a:rPr lang="en-GB" sz="1700" dirty="0" smtClean="0"/>
              <a:t> </a:t>
            </a:r>
            <a:r>
              <a:rPr lang="en-GB" sz="1700" dirty="0" err="1" smtClean="0"/>
              <a:t>della</a:t>
            </a:r>
            <a:r>
              <a:rPr lang="en-GB" sz="1700" dirty="0" smtClean="0"/>
              <a:t> </a:t>
            </a:r>
            <a:r>
              <a:rPr lang="en-GB" sz="1700" dirty="0" err="1" smtClean="0"/>
              <a:t>galassia</a:t>
            </a:r>
            <a:r>
              <a:rPr lang="en-GB" sz="1700" dirty="0" smtClean="0"/>
              <a:t> </a:t>
            </a:r>
            <a:r>
              <a:rPr lang="en-GB" sz="1700" dirty="0" err="1" smtClean="0"/>
              <a:t>ospite</a:t>
            </a:r>
            <a:r>
              <a:rPr lang="en-GB" sz="1700" dirty="0" smtClean="0"/>
              <a:t>, la </a:t>
            </a:r>
            <a:r>
              <a:rPr lang="en-GB" sz="1700" dirty="0" err="1" smtClean="0"/>
              <a:t>posizione</a:t>
            </a:r>
            <a:r>
              <a:rPr lang="en-GB" sz="1700" dirty="0" smtClean="0"/>
              <a:t> </a:t>
            </a:r>
            <a:r>
              <a:rPr lang="en-GB" sz="1700" dirty="0" err="1" smtClean="0"/>
              <a:t>decentrata</a:t>
            </a:r>
            <a:r>
              <a:rPr lang="en-GB" sz="1700" dirty="0" smtClean="0"/>
              <a:t> del GRB e la </a:t>
            </a:r>
            <a:r>
              <a:rPr lang="en-GB" sz="1700" dirty="0" err="1" smtClean="0"/>
              <a:t>popolazione</a:t>
            </a:r>
            <a:r>
              <a:rPr lang="en-GB" sz="1700" dirty="0" smtClean="0"/>
              <a:t> </a:t>
            </a:r>
            <a:r>
              <a:rPr lang="en-GB" sz="1700" dirty="0" err="1" smtClean="0"/>
              <a:t>stella</a:t>
            </a:r>
            <a:r>
              <a:rPr lang="en-GB" sz="1700" dirty="0" smtClean="0"/>
              <a:t> </a:t>
            </a:r>
            <a:r>
              <a:rPr lang="en-GB" sz="1700" dirty="0" err="1" smtClean="0"/>
              <a:t>della</a:t>
            </a:r>
            <a:r>
              <a:rPr lang="en-GB" sz="1700" dirty="0" smtClean="0"/>
              <a:t> </a:t>
            </a:r>
            <a:r>
              <a:rPr lang="en-GB" sz="1700" dirty="0" err="1" smtClean="0"/>
              <a:t>galassie</a:t>
            </a:r>
            <a:r>
              <a:rPr lang="en-GB" sz="1700" dirty="0" smtClean="0"/>
              <a:t> </a:t>
            </a:r>
            <a:r>
              <a:rPr lang="en-GB" sz="1700" dirty="0" err="1" smtClean="0"/>
              <a:t>sono</a:t>
            </a:r>
            <a:r>
              <a:rPr lang="en-GB" sz="1700" dirty="0" smtClean="0"/>
              <a:t> </a:t>
            </a:r>
            <a:r>
              <a:rPr lang="en-GB" sz="1700" dirty="0" err="1" smtClean="0"/>
              <a:t>quelle</a:t>
            </a:r>
            <a:r>
              <a:rPr lang="en-GB" sz="1700" dirty="0" smtClean="0"/>
              <a:t> </a:t>
            </a:r>
            <a:r>
              <a:rPr lang="en-GB" sz="1700" dirty="0" err="1" smtClean="0"/>
              <a:t>tipiche</a:t>
            </a:r>
            <a:r>
              <a:rPr lang="en-GB" sz="1700" dirty="0" smtClean="0"/>
              <a:t> </a:t>
            </a:r>
            <a:r>
              <a:rPr lang="en-GB" sz="1700" dirty="0" err="1" smtClean="0"/>
              <a:t>osservate</a:t>
            </a:r>
            <a:r>
              <a:rPr lang="en-GB" sz="1700" dirty="0" smtClean="0"/>
              <a:t> in </a:t>
            </a:r>
            <a:r>
              <a:rPr lang="en-GB" sz="1700" dirty="0" err="1" smtClean="0"/>
              <a:t>altri</a:t>
            </a:r>
            <a:r>
              <a:rPr lang="en-GB" sz="1700" dirty="0" smtClean="0"/>
              <a:t> GRB </a:t>
            </a:r>
            <a:r>
              <a:rPr lang="en-GB" sz="1700" dirty="0" err="1" smtClean="0"/>
              <a:t>corti</a:t>
            </a:r>
            <a:endParaRPr lang="en-GB" sz="1700" dirty="0" smtClean="0"/>
          </a:p>
          <a:p>
            <a:r>
              <a:rPr lang="en-GB" sz="1700" dirty="0" smtClean="0">
                <a:solidFill>
                  <a:srgbClr val="FFFF00"/>
                </a:solidFill>
              </a:rPr>
              <a:t>E’ un GRB non </a:t>
            </a:r>
            <a:r>
              <a:rPr lang="en-GB" sz="1700" dirty="0" err="1" smtClean="0">
                <a:solidFill>
                  <a:srgbClr val="FFFF00"/>
                </a:solidFill>
              </a:rPr>
              <a:t>usuale</a:t>
            </a:r>
            <a:r>
              <a:rPr lang="en-GB" sz="1700" dirty="0" smtClean="0">
                <a:solidFill>
                  <a:srgbClr val="FFFF00"/>
                </a:solidFill>
              </a:rPr>
              <a:t>, </a:t>
            </a:r>
            <a:r>
              <a:rPr lang="en-GB" sz="1700" dirty="0" err="1" smtClean="0">
                <a:solidFill>
                  <a:srgbClr val="FFFF00"/>
                </a:solidFill>
              </a:rPr>
              <a:t>il</a:t>
            </a:r>
            <a:r>
              <a:rPr lang="en-GB" sz="1700" dirty="0" smtClean="0">
                <a:solidFill>
                  <a:srgbClr val="FFFF00"/>
                </a:solidFill>
              </a:rPr>
              <a:t> </a:t>
            </a:r>
            <a:r>
              <a:rPr lang="en-GB" sz="1700" dirty="0" err="1" smtClean="0">
                <a:solidFill>
                  <a:srgbClr val="FFFF00"/>
                </a:solidFill>
              </a:rPr>
              <a:t>più</a:t>
            </a:r>
            <a:r>
              <a:rPr lang="en-GB" sz="1700" dirty="0" smtClean="0">
                <a:solidFill>
                  <a:srgbClr val="FFFF00"/>
                </a:solidFill>
              </a:rPr>
              <a:t> </a:t>
            </a:r>
            <a:r>
              <a:rPr lang="en-GB" sz="1700" dirty="0" err="1" smtClean="0">
                <a:solidFill>
                  <a:srgbClr val="FFFF00"/>
                </a:solidFill>
              </a:rPr>
              <a:t>debole</a:t>
            </a:r>
            <a:r>
              <a:rPr lang="en-GB" sz="1700" dirty="0">
                <a:solidFill>
                  <a:srgbClr val="FFFF00"/>
                </a:solidFill>
              </a:rPr>
              <a:t> </a:t>
            </a:r>
            <a:r>
              <a:rPr lang="en-GB" sz="1700" dirty="0" smtClean="0">
                <a:solidFill>
                  <a:srgbClr val="FFFF00"/>
                </a:solidFill>
              </a:rPr>
              <a:t>di </a:t>
            </a:r>
            <a:r>
              <a:rPr lang="en-GB" sz="1700" dirty="0" err="1" smtClean="0">
                <a:solidFill>
                  <a:srgbClr val="FFFF00"/>
                </a:solidFill>
              </a:rPr>
              <a:t>tutti</a:t>
            </a:r>
            <a:r>
              <a:rPr lang="en-GB" sz="1700" dirty="0" smtClean="0">
                <a:solidFill>
                  <a:srgbClr val="FFFF00"/>
                </a:solidFill>
              </a:rPr>
              <a:t> </a:t>
            </a:r>
            <a:r>
              <a:rPr lang="en-GB" sz="1700" dirty="0" err="1" smtClean="0">
                <a:solidFill>
                  <a:srgbClr val="FFFF00"/>
                </a:solidFill>
              </a:rPr>
              <a:t>quelli</a:t>
            </a:r>
            <a:r>
              <a:rPr lang="en-GB" sz="1700" dirty="0" smtClean="0">
                <a:solidFill>
                  <a:srgbClr val="FFFF00"/>
                </a:solidFill>
              </a:rPr>
              <a:t> </a:t>
            </a:r>
            <a:r>
              <a:rPr lang="en-GB" sz="1700" dirty="0" err="1" smtClean="0">
                <a:solidFill>
                  <a:srgbClr val="FFFF00"/>
                </a:solidFill>
              </a:rPr>
              <a:t>ossetvati</a:t>
            </a:r>
            <a:r>
              <a:rPr lang="en-GB" sz="1700" dirty="0" smtClean="0">
                <a:solidFill>
                  <a:srgbClr val="FFFF00"/>
                </a:solidFill>
              </a:rPr>
              <a:t>.  </a:t>
            </a:r>
            <a:endParaRPr lang="en-GB" sz="1700" dirty="0">
              <a:solidFill>
                <a:srgbClr val="FFFF00"/>
              </a:solidFill>
            </a:endParaRPr>
          </a:p>
          <a:p>
            <a:r>
              <a:rPr lang="en-GB" sz="1700" dirty="0" err="1" smtClean="0"/>
              <a:t>L’emissione</a:t>
            </a:r>
            <a:r>
              <a:rPr lang="en-GB" sz="1700" dirty="0" smtClean="0"/>
              <a:t> </a:t>
            </a:r>
            <a:r>
              <a:rPr lang="en-GB" sz="1700" dirty="0" err="1" smtClean="0"/>
              <a:t>infrarossa</a:t>
            </a:r>
            <a:r>
              <a:rPr lang="en-GB" sz="1700" dirty="0" smtClean="0"/>
              <a:t>, </a:t>
            </a:r>
            <a:r>
              <a:rPr lang="en-GB" sz="1700" dirty="0" err="1" smtClean="0"/>
              <a:t>ottica</a:t>
            </a:r>
            <a:r>
              <a:rPr lang="en-GB" sz="1700" dirty="0" smtClean="0"/>
              <a:t> e </a:t>
            </a:r>
            <a:r>
              <a:rPr lang="en-GB" sz="1700" dirty="0" err="1" smtClean="0"/>
              <a:t>ultravioletta</a:t>
            </a:r>
            <a:r>
              <a:rPr lang="en-GB" sz="1700" dirty="0" smtClean="0"/>
              <a:t> non </a:t>
            </a:r>
            <a:r>
              <a:rPr lang="en-GB" sz="1700" dirty="0" err="1" smtClean="0"/>
              <a:t>compatibile</a:t>
            </a:r>
            <a:r>
              <a:rPr lang="en-GB" sz="1700" dirty="0" smtClean="0"/>
              <a:t> con un </a:t>
            </a:r>
            <a:r>
              <a:rPr lang="en-GB" sz="1700" dirty="0" err="1" smtClean="0"/>
              <a:t>tipico</a:t>
            </a:r>
            <a:r>
              <a:rPr lang="en-GB" sz="1700" dirty="0" smtClean="0"/>
              <a:t> afterglow di un GRB. </a:t>
            </a:r>
          </a:p>
          <a:p>
            <a:r>
              <a:rPr lang="en-GB" sz="1700" dirty="0" err="1" smtClean="0">
                <a:solidFill>
                  <a:srgbClr val="FFFF00"/>
                </a:solidFill>
              </a:rPr>
              <a:t>Nessun</a:t>
            </a:r>
            <a:r>
              <a:rPr lang="en-GB" sz="1700" dirty="0" smtClean="0">
                <a:solidFill>
                  <a:srgbClr val="FFFF00"/>
                </a:solidFill>
              </a:rPr>
              <a:t> afterglow X </a:t>
            </a:r>
            <a:r>
              <a:rPr lang="en-GB" sz="1700" dirty="0" err="1" smtClean="0">
                <a:solidFill>
                  <a:srgbClr val="FFFF00"/>
                </a:solidFill>
              </a:rPr>
              <a:t>osservato</a:t>
            </a:r>
            <a:r>
              <a:rPr lang="en-GB" sz="1700" dirty="0" smtClean="0">
                <a:solidFill>
                  <a:srgbClr val="FFFF00"/>
                </a:solidFill>
              </a:rPr>
              <a:t> </a:t>
            </a:r>
            <a:r>
              <a:rPr lang="en-GB" sz="1700" dirty="0" err="1" smtClean="0">
                <a:solidFill>
                  <a:srgbClr val="FFFF00"/>
                </a:solidFill>
              </a:rPr>
              <a:t>subito</a:t>
            </a:r>
            <a:r>
              <a:rPr lang="en-GB" sz="1700" dirty="0" smtClean="0">
                <a:solidFill>
                  <a:srgbClr val="FFFF00"/>
                </a:solidFill>
              </a:rPr>
              <a:t> </a:t>
            </a:r>
            <a:r>
              <a:rPr lang="en-GB" sz="1700" dirty="0" err="1" smtClean="0">
                <a:solidFill>
                  <a:srgbClr val="FFFF00"/>
                </a:solidFill>
              </a:rPr>
              <a:t>dopo</a:t>
            </a:r>
            <a:r>
              <a:rPr lang="en-GB" sz="1700" dirty="0" smtClean="0">
                <a:solidFill>
                  <a:srgbClr val="FFFF00"/>
                </a:solidFill>
              </a:rPr>
              <a:t> </a:t>
            </a:r>
            <a:r>
              <a:rPr lang="en-GB" sz="1700" dirty="0" err="1" smtClean="0">
                <a:solidFill>
                  <a:srgbClr val="FFFF00"/>
                </a:solidFill>
              </a:rPr>
              <a:t>l’annuccio</a:t>
            </a:r>
            <a:r>
              <a:rPr lang="en-GB" sz="1700" dirty="0" smtClean="0">
                <a:solidFill>
                  <a:srgbClr val="FFFF00"/>
                </a:solidFill>
              </a:rPr>
              <a:t> del GRB da parte di Fermi.</a:t>
            </a:r>
            <a:endParaRPr lang="en-GB" sz="1700" dirty="0">
              <a:solidFill>
                <a:srgbClr val="FFFF00"/>
              </a:solidFill>
            </a:endParaRPr>
          </a:p>
          <a:p>
            <a:r>
              <a:rPr lang="en-GB" sz="1700" dirty="0" smtClean="0">
                <a:solidFill>
                  <a:srgbClr val="FFFF00"/>
                </a:solidFill>
              </a:rPr>
              <a:t>Afterglow </a:t>
            </a:r>
            <a:r>
              <a:rPr lang="en-GB" sz="1700" dirty="0" err="1" smtClean="0">
                <a:solidFill>
                  <a:srgbClr val="FFFF00"/>
                </a:solidFill>
              </a:rPr>
              <a:t>osservato</a:t>
            </a:r>
            <a:r>
              <a:rPr lang="en-GB" sz="1700" dirty="0" smtClean="0">
                <a:solidFill>
                  <a:srgbClr val="FFFF00"/>
                </a:solidFill>
              </a:rPr>
              <a:t> in X e radio, </a:t>
            </a:r>
            <a:r>
              <a:rPr lang="en-GB" sz="1700" dirty="0" err="1" smtClean="0">
                <a:solidFill>
                  <a:srgbClr val="FFFF00"/>
                </a:solidFill>
              </a:rPr>
              <a:t>molti</a:t>
            </a:r>
            <a:r>
              <a:rPr lang="en-GB" sz="1700" dirty="0" smtClean="0">
                <a:solidFill>
                  <a:srgbClr val="FFFF00"/>
                </a:solidFill>
              </a:rPr>
              <a:t> </a:t>
            </a:r>
            <a:r>
              <a:rPr lang="en-GB" sz="1700" dirty="0" err="1" smtClean="0">
                <a:solidFill>
                  <a:srgbClr val="FFFF00"/>
                </a:solidFill>
              </a:rPr>
              <a:t>giorni</a:t>
            </a:r>
            <a:r>
              <a:rPr lang="en-GB" sz="1700" dirty="0" smtClean="0">
                <a:solidFill>
                  <a:srgbClr val="FFFF00"/>
                </a:solidFill>
              </a:rPr>
              <a:t> </a:t>
            </a:r>
            <a:r>
              <a:rPr lang="en-GB" sz="1700" dirty="0" err="1" smtClean="0">
                <a:solidFill>
                  <a:srgbClr val="FFFF00"/>
                </a:solidFill>
              </a:rPr>
              <a:t>dopo</a:t>
            </a:r>
            <a:r>
              <a:rPr lang="en-GB" sz="1700" dirty="0" smtClean="0">
                <a:solidFill>
                  <a:srgbClr val="FFFF00"/>
                </a:solidFill>
              </a:rPr>
              <a:t> </a:t>
            </a:r>
            <a:r>
              <a:rPr lang="en-GB" sz="1700" dirty="0" err="1" smtClean="0">
                <a:solidFill>
                  <a:srgbClr val="FFFF00"/>
                </a:solidFill>
              </a:rPr>
              <a:t>l’evento</a:t>
            </a:r>
            <a:r>
              <a:rPr lang="en-GB" sz="1700" dirty="0"/>
              <a:t>.</a:t>
            </a:r>
            <a:endParaRPr lang="en-GB" sz="1700" dirty="0" smtClean="0"/>
          </a:p>
          <a:p>
            <a:pPr marL="0" indent="0">
              <a:buNone/>
            </a:pPr>
            <a:endParaRPr lang="en-GB" sz="1700" dirty="0"/>
          </a:p>
          <a:p>
            <a:pPr>
              <a:buFont typeface="Wingdings" charset="0"/>
              <a:buChar char="à"/>
            </a:pPr>
            <a:r>
              <a:rPr lang="en-GB" sz="1700" b="1" dirty="0" err="1" smtClean="0">
                <a:solidFill>
                  <a:srgbClr val="FFFF00"/>
                </a:solidFill>
                <a:sym typeface="Wingdings"/>
              </a:rPr>
              <a:t>Una</a:t>
            </a:r>
            <a:r>
              <a:rPr lang="en-GB" sz="1700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GB" sz="1700" b="1" dirty="0" err="1" smtClean="0">
                <a:solidFill>
                  <a:srgbClr val="FFFF00"/>
                </a:solidFill>
                <a:sym typeface="Wingdings"/>
              </a:rPr>
              <a:t>nuova</a:t>
            </a:r>
            <a:r>
              <a:rPr lang="en-GB" sz="1700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GB" sz="1700" b="1" dirty="0" err="1" smtClean="0">
                <a:solidFill>
                  <a:srgbClr val="FFFF00"/>
                </a:solidFill>
                <a:sym typeface="Wingdings"/>
              </a:rPr>
              <a:t>popolazione</a:t>
            </a:r>
            <a:r>
              <a:rPr lang="en-GB" sz="1700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GB" sz="1700" b="1" dirty="0" smtClean="0">
                <a:solidFill>
                  <a:srgbClr val="FFFF00"/>
                </a:solidFill>
              </a:rPr>
              <a:t> di  GRB </a:t>
            </a:r>
            <a:r>
              <a:rPr lang="en-GB" sz="1700" b="1" dirty="0" err="1" smtClean="0">
                <a:solidFill>
                  <a:srgbClr val="FFFF00"/>
                </a:solidFill>
              </a:rPr>
              <a:t>deboli</a:t>
            </a:r>
            <a:r>
              <a:rPr lang="en-GB" sz="1700" b="1" dirty="0" smtClean="0">
                <a:solidFill>
                  <a:srgbClr val="FFFF00"/>
                </a:solidFill>
              </a:rPr>
              <a:t> e </a:t>
            </a:r>
            <a:r>
              <a:rPr lang="en-GB" sz="1700" b="1" dirty="0" err="1" smtClean="0">
                <a:solidFill>
                  <a:srgbClr val="FFFF00"/>
                </a:solidFill>
              </a:rPr>
              <a:t>osservati</a:t>
            </a:r>
            <a:r>
              <a:rPr lang="en-GB" sz="1700" b="1" dirty="0" smtClean="0">
                <a:solidFill>
                  <a:srgbClr val="FFFF00"/>
                </a:solidFill>
              </a:rPr>
              <a:t> </a:t>
            </a:r>
            <a:r>
              <a:rPr lang="en-GB" sz="1700" b="1" dirty="0" err="1" smtClean="0">
                <a:solidFill>
                  <a:srgbClr val="FFFF00"/>
                </a:solidFill>
              </a:rPr>
              <a:t>fuori</a:t>
            </a:r>
            <a:r>
              <a:rPr lang="en-GB" sz="1700" b="1" dirty="0" smtClean="0">
                <a:solidFill>
                  <a:srgbClr val="FFFF00"/>
                </a:solidFill>
              </a:rPr>
              <a:t> </a:t>
            </a:r>
            <a:r>
              <a:rPr lang="en-GB" sz="1700" b="1" dirty="0" err="1" smtClean="0">
                <a:solidFill>
                  <a:srgbClr val="FFFF00"/>
                </a:solidFill>
              </a:rPr>
              <a:t>asse</a:t>
            </a:r>
            <a:r>
              <a:rPr lang="en-GB" sz="1700" b="1" dirty="0" smtClean="0">
                <a:solidFill>
                  <a:srgbClr val="FFFF00"/>
                </a:solidFill>
              </a:rPr>
              <a:t>?</a:t>
            </a:r>
            <a:endParaRPr lang="en-GB" sz="1700" b="1" dirty="0">
              <a:solidFill>
                <a:srgbClr val="FFFF00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9237" r="-444"/>
          <a:stretch/>
        </p:blipFill>
        <p:spPr>
          <a:xfrm>
            <a:off x="5192888" y="1054987"/>
            <a:ext cx="1708858" cy="1545584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888" y="4386837"/>
            <a:ext cx="3172533" cy="238970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888" y="2702308"/>
            <a:ext cx="3172533" cy="161397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505" y="1054988"/>
            <a:ext cx="1509916" cy="154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2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8967"/>
            <a:ext cx="8229600" cy="1143000"/>
          </a:xfrm>
        </p:spPr>
        <p:txBody>
          <a:bodyPr/>
          <a:lstStyle/>
          <a:p>
            <a:r>
              <a:rPr lang="en-GB" dirty="0" smtClean="0"/>
              <a:t>Lo </a:t>
            </a:r>
            <a:r>
              <a:rPr lang="en-GB" dirty="0" err="1" smtClean="0"/>
              <a:t>Spettro</a:t>
            </a:r>
            <a:r>
              <a:rPr lang="en-GB" dirty="0" smtClean="0"/>
              <a:t> </a:t>
            </a:r>
            <a:r>
              <a:rPr lang="en-GB" dirty="0" err="1" smtClean="0"/>
              <a:t>elettromagnetico</a:t>
            </a: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18" b="260"/>
          <a:stretch/>
        </p:blipFill>
        <p:spPr>
          <a:xfrm>
            <a:off x="615954" y="1168154"/>
            <a:ext cx="5779601" cy="3408589"/>
          </a:xfrm>
          <a:solidFill>
            <a:schemeClr val="tx1"/>
          </a:solidFill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34" y="4701486"/>
            <a:ext cx="2831295" cy="204448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719401" y="5352648"/>
            <a:ext cx="2497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</a:t>
            </a:r>
            <a:r>
              <a:rPr lang="en-GB" baseline="-25000" dirty="0" err="1" smtClean="0"/>
              <a:t>fotone</a:t>
            </a:r>
            <a:r>
              <a:rPr lang="en-GB" dirty="0" smtClean="0"/>
              <a:t> = h </a:t>
            </a:r>
            <a:r>
              <a:rPr lang="en-GB" dirty="0" smtClean="0">
                <a:latin typeface="Symbol" charset="2"/>
                <a:cs typeface="Symbol" charset="2"/>
              </a:rPr>
              <a:t>n  [</a:t>
            </a:r>
            <a:r>
              <a:rPr lang="en-GB" dirty="0" smtClean="0">
                <a:latin typeface="+mj-lt"/>
                <a:cs typeface="Symbol" charset="2"/>
              </a:rPr>
              <a:t>Joule]</a:t>
            </a:r>
          </a:p>
          <a:p>
            <a:r>
              <a:rPr lang="en-GB" dirty="0" smtClean="0">
                <a:latin typeface="+mj-lt"/>
                <a:cs typeface="Symbol" charset="2"/>
              </a:rPr>
              <a:t>h = 6.62x10</a:t>
            </a:r>
            <a:r>
              <a:rPr lang="en-GB" baseline="30000" dirty="0" smtClean="0">
                <a:latin typeface="+mj-lt"/>
                <a:cs typeface="Symbol" charset="2"/>
              </a:rPr>
              <a:t>-34 </a:t>
            </a:r>
            <a:r>
              <a:rPr lang="en-GB" dirty="0" smtClean="0">
                <a:latin typeface="+mj-lt"/>
                <a:cs typeface="Symbol" charset="2"/>
              </a:rPr>
              <a:t>Joule x sec</a:t>
            </a:r>
          </a:p>
          <a:p>
            <a:r>
              <a:rPr lang="en-GB" dirty="0" smtClean="0">
                <a:latin typeface="+mj-lt"/>
                <a:cs typeface="Symbol" charset="2"/>
              </a:rPr>
              <a:t>1eV = 1.6x10</a:t>
            </a:r>
            <a:r>
              <a:rPr lang="en-GB" baseline="30000" dirty="0" smtClean="0">
                <a:latin typeface="+mj-lt"/>
                <a:cs typeface="Symbol" charset="2"/>
              </a:rPr>
              <a:t>-19</a:t>
            </a:r>
            <a:r>
              <a:rPr lang="en-GB" dirty="0" smtClean="0">
                <a:latin typeface="+mj-lt"/>
                <a:cs typeface="Symbol" charset="2"/>
              </a:rPr>
              <a:t> J</a:t>
            </a:r>
            <a:endParaRPr lang="en-GB" dirty="0">
              <a:latin typeface="Symbol" charset="2"/>
              <a:cs typeface="Symbol" charset="2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827" y="2059621"/>
            <a:ext cx="1990973" cy="146212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695827" y="3588405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 = </a:t>
            </a:r>
            <a:r>
              <a:rPr lang="en-GB" dirty="0" smtClean="0">
                <a:latin typeface="Symbol" charset="2"/>
                <a:cs typeface="Symbol" charset="2"/>
              </a:rPr>
              <a:t>l n = 3</a:t>
            </a:r>
            <a:r>
              <a:rPr lang="en-GB" dirty="0" smtClean="0">
                <a:latin typeface="+mj-lt"/>
                <a:cs typeface="Symbol" charset="2"/>
              </a:rPr>
              <a:t>x10</a:t>
            </a:r>
            <a:r>
              <a:rPr lang="en-GB" baseline="30000" dirty="0" smtClean="0">
                <a:latin typeface="+mj-lt"/>
                <a:cs typeface="Symbol" charset="2"/>
              </a:rPr>
              <a:t>8</a:t>
            </a:r>
            <a:r>
              <a:rPr lang="en-GB" dirty="0" smtClean="0">
                <a:latin typeface="+mj-lt"/>
                <a:cs typeface="Symbol" charset="2"/>
              </a:rPr>
              <a:t> m/s</a:t>
            </a:r>
            <a:endParaRPr lang="en-GB" dirty="0">
              <a:latin typeface="Symbol" charset="2"/>
              <a:cs typeface="Symbol" charset="2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695828" y="4079258"/>
            <a:ext cx="2285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 </a:t>
            </a:r>
            <a:r>
              <a:rPr lang="en-GB" dirty="0" err="1" smtClean="0"/>
              <a:t>onde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trasportano</a:t>
            </a:r>
            <a:r>
              <a:rPr lang="en-GB" dirty="0" smtClean="0"/>
              <a:t> </a:t>
            </a:r>
            <a:r>
              <a:rPr lang="en-GB" dirty="0" err="1" smtClean="0"/>
              <a:t>energia</a:t>
            </a:r>
            <a:endParaRPr lang="en-GB" dirty="0"/>
          </a:p>
        </p:txBody>
      </p:sp>
      <p:sp>
        <p:nvSpPr>
          <p:cNvPr id="11" name="Rettangolo 10"/>
          <p:cNvSpPr/>
          <p:nvPr/>
        </p:nvSpPr>
        <p:spPr>
          <a:xfrm>
            <a:off x="5726514" y="1417527"/>
            <a:ext cx="612341" cy="555671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88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1557" y="5558179"/>
            <a:ext cx="7772400" cy="1143000"/>
          </a:xfrm>
        </p:spPr>
        <p:txBody>
          <a:bodyPr/>
          <a:lstStyle/>
          <a:p>
            <a:r>
              <a:rPr lang="en-GB" dirty="0" smtClean="0"/>
              <a:t>Grazie per </a:t>
            </a:r>
            <a:r>
              <a:rPr lang="en-GB" dirty="0" err="1"/>
              <a:t>l</a:t>
            </a:r>
            <a:r>
              <a:rPr lang="en-GB" dirty="0" err="1" smtClean="0"/>
              <a:t>’attenzione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b="9169"/>
          <a:stretch/>
        </p:blipFill>
        <p:spPr>
          <a:xfrm>
            <a:off x="1366682" y="714807"/>
            <a:ext cx="6388662" cy="471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9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Swift e la </a:t>
            </a:r>
            <a:r>
              <a:rPr lang="en-GB" dirty="0" err="1"/>
              <a:t>seconda</a:t>
            </a:r>
            <a:r>
              <a:rPr lang="en-GB" dirty="0"/>
              <a:t> </a:t>
            </a:r>
            <a:r>
              <a:rPr lang="en-GB" dirty="0" err="1"/>
              <a:t>rivoluzione</a:t>
            </a:r>
            <a:r>
              <a:rPr lang="en-GB" dirty="0"/>
              <a:t> 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err="1" smtClean="0"/>
              <a:t>Osserva</a:t>
            </a:r>
            <a:r>
              <a:rPr lang="en-GB" dirty="0" smtClean="0"/>
              <a:t> circa 100 GRB/anno.</a:t>
            </a:r>
          </a:p>
          <a:p>
            <a:r>
              <a:rPr lang="en-GB" dirty="0" err="1" smtClean="0"/>
              <a:t>L’emissione</a:t>
            </a:r>
            <a:r>
              <a:rPr lang="en-GB" dirty="0" smtClean="0"/>
              <a:t> “prompt” non </a:t>
            </a:r>
            <a:r>
              <a:rPr lang="en-GB" dirty="0" err="1" smtClean="0"/>
              <a:t>è</a:t>
            </a:r>
            <a:r>
              <a:rPr lang="en-GB" dirty="0" smtClean="0"/>
              <a:t> </a:t>
            </a:r>
            <a:r>
              <a:rPr lang="en-GB" dirty="0" err="1" smtClean="0"/>
              <a:t>concentrata</a:t>
            </a:r>
            <a:r>
              <a:rPr lang="en-GB" dirty="0" smtClean="0"/>
              <a:t> in </a:t>
            </a:r>
            <a:r>
              <a:rPr lang="en-GB" dirty="0" err="1" smtClean="0"/>
              <a:t>pochi</a:t>
            </a:r>
            <a:r>
              <a:rPr lang="en-GB" dirty="0" smtClean="0"/>
              <a:t> secondi: </a:t>
            </a:r>
            <a:r>
              <a:rPr lang="en-GB" dirty="0" err="1" smtClean="0"/>
              <a:t>l’attività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sorgente</a:t>
            </a:r>
            <a:r>
              <a:rPr lang="en-GB" dirty="0" smtClean="0"/>
              <a:t> di </a:t>
            </a:r>
            <a:r>
              <a:rPr lang="en-GB" dirty="0" err="1" smtClean="0"/>
              <a:t>energia</a:t>
            </a:r>
            <a:r>
              <a:rPr lang="en-GB" dirty="0" smtClean="0"/>
              <a:t> </a:t>
            </a:r>
            <a:r>
              <a:rPr lang="en-GB" dirty="0" err="1" smtClean="0"/>
              <a:t>dura</a:t>
            </a:r>
            <a:r>
              <a:rPr lang="en-GB" dirty="0" smtClean="0"/>
              <a:t> </a:t>
            </a:r>
            <a:r>
              <a:rPr lang="en-GB" dirty="0" err="1" smtClean="0"/>
              <a:t>molto</a:t>
            </a:r>
            <a:r>
              <a:rPr lang="en-GB" dirty="0" smtClean="0"/>
              <a:t> </a:t>
            </a:r>
            <a:r>
              <a:rPr lang="en-GB" dirty="0" err="1" smtClean="0"/>
              <a:t>più</a:t>
            </a:r>
            <a:r>
              <a:rPr lang="en-GB" dirty="0" smtClean="0"/>
              <a:t> a </a:t>
            </a:r>
            <a:r>
              <a:rPr lang="en-GB" dirty="0" err="1" smtClean="0"/>
              <a:t>lungo</a:t>
            </a:r>
            <a:r>
              <a:rPr lang="en-GB" dirty="0" smtClean="0"/>
              <a:t>.</a:t>
            </a:r>
          </a:p>
          <a:p>
            <a:r>
              <a:rPr lang="en-GB" dirty="0" smtClean="0"/>
              <a:t>Ha </a:t>
            </a:r>
            <a:r>
              <a:rPr lang="en-GB" dirty="0" err="1" smtClean="0"/>
              <a:t>permesso</a:t>
            </a:r>
            <a:r>
              <a:rPr lang="en-GB" dirty="0" smtClean="0"/>
              <a:t> di </a:t>
            </a:r>
            <a:r>
              <a:rPr lang="en-GB" dirty="0" err="1" smtClean="0"/>
              <a:t>ridefinire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concetto</a:t>
            </a:r>
            <a:r>
              <a:rPr lang="en-GB" dirty="0" smtClean="0"/>
              <a:t> di “afterglow”. </a:t>
            </a:r>
          </a:p>
          <a:p>
            <a:r>
              <a:rPr lang="en-GB" dirty="0" smtClean="0"/>
              <a:t>Per </a:t>
            </a:r>
            <a:r>
              <a:rPr lang="en-GB" dirty="0" err="1" smtClean="0"/>
              <a:t>molti</a:t>
            </a:r>
            <a:r>
              <a:rPr lang="en-GB" dirty="0" smtClean="0"/>
              <a:t> di </a:t>
            </a:r>
            <a:r>
              <a:rPr lang="en-GB" dirty="0" err="1" smtClean="0"/>
              <a:t>essi</a:t>
            </a:r>
            <a:r>
              <a:rPr lang="en-GB" dirty="0" smtClean="0"/>
              <a:t> </a:t>
            </a:r>
            <a:r>
              <a:rPr lang="en-GB" dirty="0" err="1" smtClean="0"/>
              <a:t>è</a:t>
            </a:r>
            <a:r>
              <a:rPr lang="en-GB" dirty="0" smtClean="0"/>
              <a:t> </a:t>
            </a:r>
            <a:r>
              <a:rPr lang="en-GB" dirty="0" err="1" smtClean="0"/>
              <a:t>ora</a:t>
            </a:r>
            <a:r>
              <a:rPr lang="en-GB" dirty="0" smtClean="0"/>
              <a:t> </a:t>
            </a:r>
            <a:r>
              <a:rPr lang="en-GB" dirty="0" err="1" smtClean="0"/>
              <a:t>possibile</a:t>
            </a:r>
            <a:r>
              <a:rPr lang="en-GB" dirty="0" smtClean="0"/>
              <a:t> </a:t>
            </a:r>
            <a:r>
              <a:rPr lang="en-GB" dirty="0" err="1" smtClean="0"/>
              <a:t>determinare</a:t>
            </a:r>
            <a:r>
              <a:rPr lang="en-GB" dirty="0" smtClean="0"/>
              <a:t> la </a:t>
            </a:r>
            <a:r>
              <a:rPr lang="en-GB" dirty="0" err="1" smtClean="0"/>
              <a:t>distanza</a:t>
            </a:r>
            <a:r>
              <a:rPr lang="en-GB" dirty="0" smtClean="0"/>
              <a:t> con I </a:t>
            </a:r>
            <a:r>
              <a:rPr lang="en-GB" dirty="0" err="1" smtClean="0"/>
              <a:t>grandi</a:t>
            </a:r>
            <a:r>
              <a:rPr lang="en-GB" dirty="0" smtClean="0"/>
              <a:t> </a:t>
            </a:r>
            <a:r>
              <a:rPr lang="en-GB" dirty="0" err="1" smtClean="0"/>
              <a:t>telescopi</a:t>
            </a:r>
            <a:r>
              <a:rPr lang="en-GB" dirty="0" smtClean="0"/>
              <a:t> a Terra (VLT, Gemini N&amp;S, Keck, </a:t>
            </a:r>
            <a:r>
              <a:rPr lang="en-GB" dirty="0" err="1" smtClean="0"/>
              <a:t>etc</a:t>
            </a:r>
            <a:r>
              <a:rPr lang="en-GB" dirty="0" smtClean="0"/>
              <a:t>).</a:t>
            </a:r>
          </a:p>
          <a:p>
            <a:r>
              <a:rPr lang="en-GB" dirty="0" smtClean="0"/>
              <a:t>Studio </a:t>
            </a:r>
            <a:r>
              <a:rPr lang="en-GB" dirty="0" err="1" smtClean="0"/>
              <a:t>dell’ambiente</a:t>
            </a:r>
            <a:r>
              <a:rPr lang="en-GB" dirty="0" smtClean="0"/>
              <a:t> </a:t>
            </a:r>
            <a:r>
              <a:rPr lang="en-GB" dirty="0" err="1" smtClean="0"/>
              <a:t>galattico</a:t>
            </a:r>
            <a:r>
              <a:rPr lang="en-GB" dirty="0" smtClean="0"/>
              <a:t> in cui </a:t>
            </a:r>
            <a:r>
              <a:rPr lang="en-GB" dirty="0" err="1" smtClean="0"/>
              <a:t>avviene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GRB</a:t>
            </a:r>
          </a:p>
          <a:p>
            <a:r>
              <a:rPr lang="en-GB" dirty="0" smtClean="0"/>
              <a:t>Studio del mezzo </a:t>
            </a:r>
            <a:r>
              <a:rPr lang="en-GB" dirty="0" err="1" smtClean="0"/>
              <a:t>intergalattico</a:t>
            </a:r>
            <a:r>
              <a:rPr lang="en-GB" dirty="0" smtClean="0"/>
              <a:t> </a:t>
            </a:r>
            <a:r>
              <a:rPr lang="en-GB" dirty="0" err="1" smtClean="0"/>
              <a:t>attraversato</a:t>
            </a:r>
            <a:r>
              <a:rPr lang="en-GB" dirty="0" smtClean="0"/>
              <a:t> </a:t>
            </a:r>
            <a:r>
              <a:rPr lang="en-GB" dirty="0" err="1" smtClean="0"/>
              <a:t>dalla</a:t>
            </a:r>
            <a:r>
              <a:rPr lang="en-GB" dirty="0" smtClean="0"/>
              <a:t> </a:t>
            </a:r>
            <a:r>
              <a:rPr lang="en-GB" dirty="0" err="1" smtClean="0"/>
              <a:t>radiazione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GRB</a:t>
            </a:r>
          </a:p>
          <a:p>
            <a:r>
              <a:rPr lang="en-GB" dirty="0" err="1" smtClean="0"/>
              <a:t>Miglioramento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/>
              <a:t>m</a:t>
            </a:r>
            <a:r>
              <a:rPr lang="en-GB" dirty="0" err="1" smtClean="0"/>
              <a:t>odelli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81" r="289" b="12601"/>
          <a:stretch/>
        </p:blipFill>
        <p:spPr>
          <a:xfrm>
            <a:off x="4762680" y="2498839"/>
            <a:ext cx="3908318" cy="252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4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19679"/>
            <a:ext cx="7772400" cy="100567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Forma </a:t>
            </a:r>
            <a:r>
              <a:rPr lang="en-GB" dirty="0" err="1" smtClean="0"/>
              <a:t>geometrica</a:t>
            </a:r>
            <a:r>
              <a:rPr lang="en-GB" dirty="0" smtClean="0"/>
              <a:t> 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sorgente</a:t>
            </a:r>
            <a:r>
              <a:rPr lang="en-GB" dirty="0" smtClean="0"/>
              <a:t>:</a:t>
            </a:r>
            <a:br>
              <a:rPr lang="en-GB" dirty="0" smtClean="0"/>
            </a:br>
            <a:r>
              <a:rPr lang="en-GB" dirty="0" err="1" smtClean="0"/>
              <a:t>Getto</a:t>
            </a:r>
            <a:r>
              <a:rPr lang="en-GB" dirty="0" smtClean="0"/>
              <a:t> o </a:t>
            </a:r>
            <a:r>
              <a:rPr lang="en-GB" dirty="0" err="1" smtClean="0"/>
              <a:t>Sfera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95" r="157"/>
          <a:stretch/>
        </p:blipFill>
        <p:spPr>
          <a:xfrm>
            <a:off x="6033053" y="1876444"/>
            <a:ext cx="1421901" cy="981075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053" y="3155609"/>
            <a:ext cx="1762890" cy="23391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00" y="1876444"/>
            <a:ext cx="4124353" cy="1513076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2081233" y="1507112"/>
            <a:ext cx="259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</a:t>
            </a:r>
            <a:r>
              <a:rPr lang="en-GB" dirty="0" err="1" smtClean="0"/>
              <a:t>Aberrazione</a:t>
            </a:r>
            <a:r>
              <a:rPr lang="en-GB" dirty="0" smtClean="0"/>
              <a:t> </a:t>
            </a:r>
            <a:r>
              <a:rPr lang="en-GB" dirty="0" err="1" smtClean="0"/>
              <a:t>relativistica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000" y="3604136"/>
            <a:ext cx="6322954" cy="2525599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579805" y="6207390"/>
            <a:ext cx="766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sorgente</a:t>
            </a:r>
            <a:r>
              <a:rPr lang="en-GB" dirty="0" smtClean="0"/>
              <a:t> </a:t>
            </a:r>
            <a:r>
              <a:rPr lang="en-GB" dirty="0" err="1"/>
              <a:t>s</a:t>
            </a:r>
            <a:r>
              <a:rPr lang="en-GB" dirty="0" err="1" smtClean="0"/>
              <a:t>ferica</a:t>
            </a:r>
            <a:r>
              <a:rPr lang="en-GB" dirty="0" smtClean="0"/>
              <a:t> </a:t>
            </a:r>
            <a:r>
              <a:rPr lang="en-GB" dirty="0" smtClean="0"/>
              <a:t>e </a:t>
            </a:r>
            <a:r>
              <a:rPr lang="en-GB" dirty="0" smtClean="0"/>
              <a:t>un </a:t>
            </a:r>
            <a:r>
              <a:rPr lang="en-GB" dirty="0" err="1" smtClean="0"/>
              <a:t>getto</a:t>
            </a:r>
            <a:r>
              <a:rPr lang="en-GB" dirty="0" smtClean="0"/>
              <a:t> </a:t>
            </a:r>
            <a:r>
              <a:rPr lang="en-GB" dirty="0" err="1" smtClean="0"/>
              <a:t>conico</a:t>
            </a:r>
            <a:r>
              <a:rPr lang="en-GB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indistinguibili</a:t>
            </a:r>
            <a:r>
              <a:rPr lang="en-GB" dirty="0" smtClean="0"/>
              <a:t> </a:t>
            </a:r>
            <a:r>
              <a:rPr lang="en-GB" dirty="0" err="1" smtClean="0"/>
              <a:t>fino</a:t>
            </a:r>
            <a:r>
              <a:rPr lang="en-GB" dirty="0" smtClean="0"/>
              <a:t> a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>
                <a:latin typeface="Symbol" charset="2"/>
                <a:cs typeface="Symbol" charset="2"/>
              </a:rPr>
              <a:t>q</a:t>
            </a:r>
            <a:r>
              <a:rPr lang="en-GB" baseline="-25000" dirty="0" err="1"/>
              <a:t>j</a:t>
            </a:r>
            <a:r>
              <a:rPr lang="en-GB" dirty="0" smtClean="0"/>
              <a:t> = </a:t>
            </a:r>
            <a:r>
              <a:rPr lang="en-GB" dirty="0" smtClean="0">
                <a:latin typeface="Symbol" charset="2"/>
                <a:cs typeface="Symbol" charset="2"/>
              </a:rPr>
              <a:t>q</a:t>
            </a:r>
            <a:r>
              <a:rPr lang="en-GB" dirty="0" smtClean="0"/>
              <a:t>=1/</a:t>
            </a:r>
            <a:r>
              <a:rPr lang="en-GB" dirty="0" smtClean="0">
                <a:latin typeface="Symbol" charset="2"/>
                <a:cs typeface="Symbol" charset="2"/>
              </a:rPr>
              <a:t>G</a:t>
            </a:r>
            <a:endParaRPr lang="en-GB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34127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03752" y="566035"/>
            <a:ext cx="4054447" cy="165596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Come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è</a:t>
            </a:r>
            <a:r>
              <a:rPr lang="en-GB" dirty="0" smtClean="0"/>
              <a:t> </a:t>
            </a:r>
            <a:r>
              <a:rPr lang="en-GB" dirty="0" err="1" smtClean="0"/>
              <a:t>formato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sistema</a:t>
            </a:r>
            <a:r>
              <a:rPr lang="en-GB" dirty="0" smtClean="0"/>
              <a:t> </a:t>
            </a:r>
            <a:r>
              <a:rPr lang="en-GB" dirty="0" err="1" smtClean="0"/>
              <a:t>binario</a:t>
            </a:r>
            <a:r>
              <a:rPr lang="en-GB" dirty="0" smtClean="0"/>
              <a:t> di </a:t>
            </a:r>
            <a:r>
              <a:rPr lang="en-GB" dirty="0" err="1"/>
              <a:t>S</a:t>
            </a:r>
            <a:r>
              <a:rPr lang="en-GB" dirty="0" err="1" smtClean="0"/>
              <a:t>telle</a:t>
            </a:r>
            <a:r>
              <a:rPr lang="en-GB" dirty="0" smtClean="0"/>
              <a:t> di </a:t>
            </a:r>
            <a:r>
              <a:rPr lang="en-GB" dirty="0" err="1" smtClean="0"/>
              <a:t>neutroni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104"/>
            <a:ext cx="4177020" cy="673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33311"/>
            <a:ext cx="7772400" cy="819268"/>
          </a:xfrm>
        </p:spPr>
        <p:txBody>
          <a:bodyPr>
            <a:normAutofit/>
          </a:bodyPr>
          <a:lstStyle/>
          <a:p>
            <a:r>
              <a:rPr lang="en-GB" dirty="0" err="1" smtClean="0"/>
              <a:t>Radiazione</a:t>
            </a:r>
            <a:r>
              <a:rPr lang="en-GB" dirty="0" smtClean="0"/>
              <a:t> </a:t>
            </a:r>
            <a:r>
              <a:rPr lang="en-GB" dirty="0" err="1" smtClean="0"/>
              <a:t>termica</a:t>
            </a:r>
            <a:r>
              <a:rPr lang="en-GB" dirty="0" smtClean="0"/>
              <a:t> e non</a:t>
            </a: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30" y="1054641"/>
            <a:ext cx="7801670" cy="508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5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906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1967 – La </a:t>
            </a:r>
            <a:r>
              <a:rPr lang="en-GB" dirty="0" err="1"/>
              <a:t>s</a:t>
            </a:r>
            <a:r>
              <a:rPr lang="en-GB" dirty="0" err="1" smtClean="0"/>
              <a:t>coperta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lampi</a:t>
            </a:r>
            <a:r>
              <a:rPr lang="en-GB" dirty="0" smtClean="0"/>
              <a:t> gamma</a:t>
            </a:r>
            <a:endParaRPr lang="en-GB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1"/>
          </p:nvPr>
        </p:nvSpPr>
        <p:spPr>
          <a:xfrm>
            <a:off x="415568" y="1981200"/>
            <a:ext cx="3810000" cy="41148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GB" dirty="0"/>
              <a:t>Il Primo Gamma-ray </a:t>
            </a:r>
            <a:r>
              <a:rPr lang="en-GB" dirty="0" smtClean="0"/>
              <a:t>Burst (GRB) </a:t>
            </a:r>
            <a:r>
              <a:rPr lang="en-GB" dirty="0" err="1" smtClean="0"/>
              <a:t>fu</a:t>
            </a:r>
            <a:r>
              <a:rPr lang="en-GB" dirty="0" smtClean="0"/>
              <a:t> </a:t>
            </a:r>
            <a:r>
              <a:rPr lang="en-GB" dirty="0" err="1" smtClean="0"/>
              <a:t>scoperto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2 </a:t>
            </a:r>
            <a:r>
              <a:rPr lang="en-GB" dirty="0" err="1"/>
              <a:t>l</a:t>
            </a:r>
            <a:r>
              <a:rPr lang="en-GB" dirty="0" err="1" smtClean="0"/>
              <a:t>uglio</a:t>
            </a:r>
            <a:r>
              <a:rPr lang="en-GB" dirty="0" smtClean="0"/>
              <a:t> </a:t>
            </a:r>
            <a:r>
              <a:rPr lang="en-GB" b="1" dirty="0" smtClean="0"/>
              <a:t>1967</a:t>
            </a:r>
            <a:r>
              <a:rPr lang="en-GB" dirty="0" smtClean="0"/>
              <a:t> </a:t>
            </a:r>
            <a:r>
              <a:rPr lang="en-GB" dirty="0" err="1" smtClean="0"/>
              <a:t>dai</a:t>
            </a:r>
            <a:r>
              <a:rPr lang="en-GB" dirty="0" smtClean="0"/>
              <a:t> </a:t>
            </a:r>
            <a:r>
              <a:rPr lang="en-GB" dirty="0" err="1" smtClean="0"/>
              <a:t>satelliti</a:t>
            </a:r>
            <a:r>
              <a:rPr lang="en-GB" dirty="0" smtClean="0"/>
              <a:t> </a:t>
            </a:r>
            <a:r>
              <a:rPr lang="en-GB" dirty="0" err="1" smtClean="0"/>
              <a:t>militari</a:t>
            </a:r>
            <a:r>
              <a:rPr lang="en-GB" dirty="0" smtClean="0"/>
              <a:t> Vela. </a:t>
            </a:r>
          </a:p>
          <a:p>
            <a:pPr marL="0" indent="0" algn="just">
              <a:buNone/>
            </a:pPr>
            <a:endParaRPr lang="en-GB" dirty="0" smtClean="0"/>
          </a:p>
          <a:p>
            <a:pPr algn="just"/>
            <a:r>
              <a:rPr lang="en-GB" dirty="0" err="1" smtClean="0"/>
              <a:t>Nel</a:t>
            </a:r>
            <a:r>
              <a:rPr lang="en-GB" dirty="0" smtClean="0"/>
              <a:t> 1968 Colgate </a:t>
            </a:r>
            <a:r>
              <a:rPr lang="en-GB" dirty="0" err="1" smtClean="0"/>
              <a:t>descrisse</a:t>
            </a:r>
            <a:r>
              <a:rPr lang="en-GB" dirty="0" smtClean="0"/>
              <a:t> come </a:t>
            </a:r>
            <a:r>
              <a:rPr lang="en-GB" dirty="0" err="1" smtClean="0"/>
              <a:t>nelle</a:t>
            </a:r>
            <a:r>
              <a:rPr lang="en-GB" dirty="0" smtClean="0"/>
              <a:t> prime </a:t>
            </a:r>
            <a:r>
              <a:rPr lang="en-GB" dirty="0" err="1" smtClean="0"/>
              <a:t>fasi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formazione</a:t>
            </a:r>
            <a:r>
              <a:rPr lang="en-GB" dirty="0" smtClean="0"/>
              <a:t> di </a:t>
            </a:r>
            <a:r>
              <a:rPr lang="en-GB" dirty="0" err="1" smtClean="0"/>
              <a:t>una</a:t>
            </a:r>
            <a:r>
              <a:rPr lang="en-GB" dirty="0" smtClean="0"/>
              <a:t> supernova </a:t>
            </a:r>
            <a:r>
              <a:rPr lang="en-GB" dirty="0" err="1" smtClean="0"/>
              <a:t>potevano</a:t>
            </a:r>
            <a:r>
              <a:rPr lang="en-GB" dirty="0" smtClean="0"/>
              <a:t> </a:t>
            </a:r>
            <a:r>
              <a:rPr lang="en-GB" dirty="0" err="1" smtClean="0"/>
              <a:t>essere</a:t>
            </a:r>
            <a:r>
              <a:rPr lang="en-GB" dirty="0" smtClean="0"/>
              <a:t> </a:t>
            </a:r>
            <a:r>
              <a:rPr lang="en-GB" dirty="0" err="1" smtClean="0"/>
              <a:t>emessi</a:t>
            </a:r>
            <a:r>
              <a:rPr lang="en-GB" dirty="0" smtClean="0"/>
              <a:t> </a:t>
            </a:r>
            <a:r>
              <a:rPr lang="en-GB" dirty="0" err="1" smtClean="0"/>
              <a:t>raggi</a:t>
            </a:r>
            <a:r>
              <a:rPr lang="en-GB" dirty="0" smtClean="0"/>
              <a:t> gamma in </a:t>
            </a:r>
            <a:r>
              <a:rPr lang="en-GB" dirty="0" err="1" smtClean="0"/>
              <a:t>grande</a:t>
            </a:r>
            <a:r>
              <a:rPr lang="en-GB" dirty="0" smtClean="0"/>
              <a:t> </a:t>
            </a:r>
            <a:r>
              <a:rPr lang="en-GB" dirty="0" err="1" smtClean="0"/>
              <a:t>quantità</a:t>
            </a:r>
            <a:r>
              <a:rPr lang="en-GB" dirty="0" smtClean="0"/>
              <a:t>.</a:t>
            </a:r>
          </a:p>
          <a:p>
            <a:pPr marL="0" indent="0" algn="just">
              <a:buNone/>
            </a:pPr>
            <a:endParaRPr lang="en-GB" dirty="0" smtClean="0"/>
          </a:p>
          <a:p>
            <a:pPr algn="just"/>
            <a:r>
              <a:rPr lang="en-GB" dirty="0"/>
              <a:t>La prima </a:t>
            </a:r>
            <a:r>
              <a:rPr lang="en-GB" dirty="0" err="1"/>
              <a:t>pubbicazione</a:t>
            </a:r>
            <a:r>
              <a:rPr lang="en-GB" dirty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dati</a:t>
            </a:r>
            <a:r>
              <a:rPr lang="en-GB" dirty="0" smtClean="0"/>
              <a:t> </a:t>
            </a:r>
            <a:r>
              <a:rPr lang="en-GB" dirty="0" err="1" smtClean="0"/>
              <a:t>raccolti</a:t>
            </a:r>
            <a:r>
              <a:rPr lang="en-GB" dirty="0" smtClean="0"/>
              <a:t> </a:t>
            </a:r>
            <a:r>
              <a:rPr lang="en-GB" dirty="0" err="1" smtClean="0"/>
              <a:t>dai</a:t>
            </a:r>
            <a:r>
              <a:rPr lang="en-GB" dirty="0" smtClean="0"/>
              <a:t> </a:t>
            </a:r>
            <a:r>
              <a:rPr lang="en-GB" dirty="0" err="1" smtClean="0"/>
              <a:t>satelliti</a:t>
            </a:r>
            <a:r>
              <a:rPr lang="en-GB" dirty="0" smtClean="0"/>
              <a:t> Vela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/>
              <a:t>ebbe</a:t>
            </a:r>
            <a:r>
              <a:rPr lang="en-GB" dirty="0"/>
              <a:t> solo </a:t>
            </a:r>
            <a:r>
              <a:rPr lang="en-GB" dirty="0" err="1"/>
              <a:t>nel</a:t>
            </a:r>
            <a:r>
              <a:rPr lang="en-GB" dirty="0"/>
              <a:t> </a:t>
            </a:r>
            <a:r>
              <a:rPr lang="en-GB" dirty="0" smtClean="0"/>
              <a:t>1973</a:t>
            </a:r>
            <a:r>
              <a:rPr lang="en-GB" dirty="0"/>
              <a:t>,</a:t>
            </a:r>
            <a:r>
              <a:rPr lang="en-GB" dirty="0" smtClean="0"/>
              <a:t> </a:t>
            </a:r>
            <a:r>
              <a:rPr lang="en-GB" dirty="0" err="1"/>
              <a:t>q</a:t>
            </a:r>
            <a:r>
              <a:rPr lang="en-GB" dirty="0" err="1" smtClean="0"/>
              <a:t>uando</a:t>
            </a:r>
            <a:r>
              <a:rPr lang="en-GB" dirty="0" smtClean="0"/>
              <a:t> </a:t>
            </a:r>
            <a:r>
              <a:rPr lang="en-GB" dirty="0" err="1" smtClean="0"/>
              <a:t>questi</a:t>
            </a:r>
            <a:r>
              <a:rPr lang="en-GB" dirty="0" smtClean="0"/>
              <a:t> </a:t>
            </a:r>
            <a:r>
              <a:rPr lang="en-GB" dirty="0" err="1" smtClean="0"/>
              <a:t>dati</a:t>
            </a:r>
            <a:r>
              <a:rPr lang="en-GB" dirty="0" smtClean="0"/>
              <a:t> </a:t>
            </a:r>
            <a:r>
              <a:rPr lang="en-GB" dirty="0" err="1" smtClean="0"/>
              <a:t>furono</a:t>
            </a:r>
            <a:r>
              <a:rPr lang="en-GB" dirty="0" smtClean="0"/>
              <a:t> </a:t>
            </a:r>
            <a:r>
              <a:rPr lang="en-GB" dirty="0" err="1" smtClean="0"/>
              <a:t>declassifficati</a:t>
            </a:r>
            <a:r>
              <a:rPr lang="en-GB" dirty="0" smtClean="0"/>
              <a:t>.</a:t>
            </a:r>
            <a:endParaRPr lang="en-GB" dirty="0"/>
          </a:p>
          <a:p>
            <a:pPr algn="just"/>
            <a:endParaRPr lang="en-GB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999" r="1239"/>
          <a:stretch/>
        </p:blipFill>
        <p:spPr>
          <a:xfrm>
            <a:off x="4495800" y="1981200"/>
            <a:ext cx="4286764" cy="4114800"/>
          </a:xfrm>
        </p:spPr>
      </p:pic>
    </p:spTree>
    <p:extLst>
      <p:ext uri="{BB962C8B-B14F-4D97-AF65-F5344CB8AC3E}">
        <p14:creationId xmlns:p14="http://schemas.microsoft.com/office/powerpoint/2010/main" val="251675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5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30 </a:t>
            </a:r>
            <a:r>
              <a:rPr lang="en-GB" dirty="0" err="1"/>
              <a:t>anni</a:t>
            </a:r>
            <a:r>
              <a:rPr lang="en-GB" dirty="0"/>
              <a:t> di </a:t>
            </a:r>
            <a:r>
              <a:rPr lang="en-GB" dirty="0" err="1"/>
              <a:t>osservazioni</a:t>
            </a:r>
            <a:r>
              <a:rPr lang="en-GB" dirty="0"/>
              <a:t> gamma  e </a:t>
            </a:r>
            <a:r>
              <a:rPr lang="en-GB" dirty="0" err="1"/>
              <a:t>modelli</a:t>
            </a:r>
            <a:r>
              <a:rPr lang="en-GB" dirty="0"/>
              <a:t> </a:t>
            </a:r>
            <a:r>
              <a:rPr lang="en-GB" dirty="0" err="1"/>
              <a:t>teorici</a:t>
            </a:r>
            <a:r>
              <a:rPr lang="en-GB" dirty="0"/>
              <a:t> (</a:t>
            </a:r>
            <a:r>
              <a:rPr lang="en-GB" dirty="0" err="1"/>
              <a:t>oltre</a:t>
            </a:r>
            <a:r>
              <a:rPr lang="en-GB" dirty="0"/>
              <a:t> </a:t>
            </a:r>
            <a:r>
              <a:rPr lang="en-GB" dirty="0" smtClean="0"/>
              <a:t>100</a:t>
            </a:r>
            <a:r>
              <a:rPr lang="en-GB" dirty="0"/>
              <a:t>!)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016" y="1603188"/>
            <a:ext cx="5035571" cy="496989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94" y="1603188"/>
            <a:ext cx="2912513" cy="163904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5892532"/>
            <a:ext cx="306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Alcuni</a:t>
            </a:r>
            <a:r>
              <a:rPr lang="en-GB" sz="1600" dirty="0" smtClean="0"/>
              <a:t> </a:t>
            </a:r>
            <a:r>
              <a:rPr lang="en-GB" sz="1600" dirty="0" err="1" smtClean="0"/>
              <a:t>dei</a:t>
            </a:r>
            <a:r>
              <a:rPr lang="en-GB" sz="1600" dirty="0" smtClean="0"/>
              <a:t>  GRB  </a:t>
            </a:r>
            <a:r>
              <a:rPr lang="en-GB" sz="1600" dirty="0" err="1" smtClean="0"/>
              <a:t>osservati</a:t>
            </a:r>
            <a:endParaRPr lang="en-GB" sz="1600" dirty="0"/>
          </a:p>
          <a:p>
            <a:r>
              <a:rPr lang="en-GB" sz="1600" dirty="0" err="1" smtClean="0"/>
              <a:t>dallo</a:t>
            </a:r>
            <a:r>
              <a:rPr lang="en-GB" sz="1600" dirty="0" smtClean="0"/>
              <a:t> </a:t>
            </a:r>
            <a:r>
              <a:rPr lang="en-GB" sz="1600" dirty="0" err="1" smtClean="0"/>
              <a:t>strumento</a:t>
            </a:r>
            <a:r>
              <a:rPr lang="en-GB" sz="1600" dirty="0" smtClean="0"/>
              <a:t> BATSE a </a:t>
            </a:r>
            <a:r>
              <a:rPr lang="en-GB" sz="1600" dirty="0" err="1" smtClean="0"/>
              <a:t>bordo</a:t>
            </a:r>
            <a:r>
              <a:rPr lang="en-GB" sz="1600" dirty="0" smtClean="0"/>
              <a:t> del satellite CGRO </a:t>
            </a:r>
            <a:r>
              <a:rPr lang="en-GB" sz="1600" dirty="0" err="1" smtClean="0"/>
              <a:t>lanciato</a:t>
            </a:r>
            <a:r>
              <a:rPr lang="en-GB" sz="1600" dirty="0" smtClean="0"/>
              <a:t> </a:t>
            </a:r>
            <a:r>
              <a:rPr lang="en-GB" sz="1600" dirty="0" err="1" smtClean="0"/>
              <a:t>nel</a:t>
            </a:r>
            <a:r>
              <a:rPr lang="en-GB" sz="1600" dirty="0" smtClean="0"/>
              <a:t> 1991</a:t>
            </a:r>
            <a:endParaRPr lang="en-GB" sz="1600" dirty="0"/>
          </a:p>
        </p:txBody>
      </p:sp>
      <p:pic>
        <p:nvPicPr>
          <p:cNvPr id="10" name="Immagine 9" descr="grb_animati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4" y="3420145"/>
            <a:ext cx="2912513" cy="233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7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30 </a:t>
            </a:r>
            <a:r>
              <a:rPr lang="en-GB" dirty="0" err="1" smtClean="0"/>
              <a:t>anni</a:t>
            </a:r>
            <a:r>
              <a:rPr lang="en-GB" dirty="0" smtClean="0"/>
              <a:t> di </a:t>
            </a:r>
            <a:r>
              <a:rPr lang="en-GB" dirty="0" err="1" smtClean="0"/>
              <a:t>osservazioni</a:t>
            </a:r>
            <a:r>
              <a:rPr lang="en-GB" dirty="0" smtClean="0"/>
              <a:t> gamma  e </a:t>
            </a:r>
            <a:r>
              <a:rPr lang="en-GB" dirty="0" err="1" smtClean="0"/>
              <a:t>modelli</a:t>
            </a:r>
            <a:r>
              <a:rPr lang="en-GB" dirty="0" smtClean="0"/>
              <a:t> </a:t>
            </a:r>
            <a:r>
              <a:rPr lang="en-GB" dirty="0" err="1" smtClean="0"/>
              <a:t>teorici</a:t>
            </a:r>
            <a:r>
              <a:rPr lang="en-GB" dirty="0" smtClean="0"/>
              <a:t> (</a:t>
            </a:r>
            <a:r>
              <a:rPr lang="en-GB" dirty="0" err="1" smtClean="0"/>
              <a:t>oltre</a:t>
            </a:r>
            <a:r>
              <a:rPr lang="en-GB" dirty="0" smtClean="0"/>
              <a:t> 100!)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GB" sz="1800" dirty="0" smtClean="0"/>
              <a:t>I GRB </a:t>
            </a:r>
            <a:r>
              <a:rPr lang="en-GB" sz="1800" dirty="0" err="1" smtClean="0"/>
              <a:t>possono</a:t>
            </a:r>
            <a:r>
              <a:rPr lang="en-GB" sz="1800" dirty="0" smtClean="0"/>
              <a:t> </a:t>
            </a:r>
            <a:r>
              <a:rPr lang="en-GB" sz="1800" dirty="0" err="1" smtClean="0"/>
              <a:t>essere</a:t>
            </a:r>
            <a:r>
              <a:rPr lang="en-GB" sz="1800" dirty="0" smtClean="0"/>
              <a:t> </a:t>
            </a:r>
            <a:r>
              <a:rPr lang="en-GB" sz="1800" dirty="0" err="1" smtClean="0"/>
              <a:t>osservati</a:t>
            </a:r>
            <a:r>
              <a:rPr lang="en-GB" sz="1800" dirty="0" smtClean="0"/>
              <a:t> in </a:t>
            </a:r>
            <a:r>
              <a:rPr lang="en-GB" sz="1800" dirty="0" err="1" smtClean="0"/>
              <a:t>tutte</a:t>
            </a:r>
            <a:r>
              <a:rPr lang="en-GB" sz="1800" dirty="0" smtClean="0"/>
              <a:t> le </a:t>
            </a:r>
            <a:r>
              <a:rPr lang="en-GB" sz="1800" dirty="0" err="1" smtClean="0"/>
              <a:t>direzioni</a:t>
            </a:r>
            <a:r>
              <a:rPr lang="en-GB" sz="1800" dirty="0" smtClean="0"/>
              <a:t>. Ma la </a:t>
            </a:r>
            <a:r>
              <a:rPr lang="en-GB" sz="1800" dirty="0" err="1" smtClean="0"/>
              <a:t>posizione</a:t>
            </a:r>
            <a:r>
              <a:rPr lang="en-GB" sz="1800" dirty="0" smtClean="0"/>
              <a:t> di </a:t>
            </a:r>
            <a:r>
              <a:rPr lang="en-GB" sz="1800" dirty="0" err="1" smtClean="0"/>
              <a:t>ogni</a:t>
            </a:r>
            <a:r>
              <a:rPr lang="en-GB" sz="1800" dirty="0" smtClean="0"/>
              <a:t> GRB era </a:t>
            </a:r>
            <a:r>
              <a:rPr lang="en-GB" sz="1800" dirty="0" err="1" smtClean="0"/>
              <a:t>determinata</a:t>
            </a:r>
            <a:r>
              <a:rPr lang="en-GB" sz="1800" dirty="0" smtClean="0"/>
              <a:t> solo con </a:t>
            </a:r>
            <a:r>
              <a:rPr lang="en-GB" sz="1800" dirty="0" err="1" smtClean="0"/>
              <a:t>grande</a:t>
            </a:r>
            <a:r>
              <a:rPr lang="en-GB" sz="1800" dirty="0" smtClean="0"/>
              <a:t> </a:t>
            </a:r>
            <a:r>
              <a:rPr lang="en-GB" sz="1800" dirty="0" err="1" smtClean="0"/>
              <a:t>errore</a:t>
            </a:r>
            <a:r>
              <a:rPr lang="en-GB" sz="1800" dirty="0" smtClean="0"/>
              <a:t>.</a:t>
            </a:r>
          </a:p>
          <a:p>
            <a:r>
              <a:rPr lang="en-GB" sz="1800" dirty="0" err="1" smtClean="0"/>
              <a:t>Nessuna</a:t>
            </a:r>
            <a:r>
              <a:rPr lang="en-GB" sz="1800" dirty="0" smtClean="0"/>
              <a:t> </a:t>
            </a:r>
            <a:r>
              <a:rPr lang="en-GB" sz="1800" dirty="0" err="1" smtClean="0"/>
              <a:t>identificazione</a:t>
            </a:r>
            <a:r>
              <a:rPr lang="en-GB" sz="1800" dirty="0" smtClean="0"/>
              <a:t> </a:t>
            </a:r>
            <a:r>
              <a:rPr lang="en-GB" sz="1800" dirty="0" err="1" smtClean="0"/>
              <a:t>dei</a:t>
            </a:r>
            <a:r>
              <a:rPr lang="en-GB" sz="1800" dirty="0" smtClean="0"/>
              <a:t> GRB ad </a:t>
            </a:r>
            <a:r>
              <a:rPr lang="en-GB" sz="1800" dirty="0" err="1" smtClean="0"/>
              <a:t>altre</a:t>
            </a:r>
            <a:r>
              <a:rPr lang="en-GB" sz="1800" dirty="0" smtClean="0"/>
              <a:t> </a:t>
            </a:r>
            <a:r>
              <a:rPr lang="en-GB" sz="1800" dirty="0" err="1" smtClean="0"/>
              <a:t>frequenze</a:t>
            </a:r>
            <a:r>
              <a:rPr lang="en-GB" sz="1800" dirty="0" smtClean="0"/>
              <a:t>. </a:t>
            </a:r>
            <a:endParaRPr lang="en-GB" sz="1800" dirty="0"/>
          </a:p>
          <a:p>
            <a:r>
              <a:rPr lang="en-GB" sz="1800" dirty="0" err="1" smtClean="0"/>
              <a:t>Possibile</a:t>
            </a:r>
            <a:r>
              <a:rPr lang="en-GB" sz="1800" dirty="0" smtClean="0"/>
              <a:t> </a:t>
            </a:r>
            <a:r>
              <a:rPr lang="en-GB" sz="1800" dirty="0" err="1" smtClean="0"/>
              <a:t>origine</a:t>
            </a:r>
            <a:r>
              <a:rPr lang="en-GB" sz="1800" dirty="0" smtClean="0"/>
              <a:t> </a:t>
            </a:r>
            <a:r>
              <a:rPr lang="en-GB" sz="1800" dirty="0" err="1" smtClean="0"/>
              <a:t>extragalattica</a:t>
            </a:r>
            <a:r>
              <a:rPr lang="en-GB" sz="1800" dirty="0" smtClean="0"/>
              <a:t>.</a:t>
            </a:r>
          </a:p>
          <a:p>
            <a:endParaRPr lang="en-GB" sz="180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Due o </a:t>
            </a:r>
            <a:r>
              <a:rPr lang="en-GB" sz="2000" dirty="0" err="1"/>
              <a:t>tre</a:t>
            </a:r>
            <a:r>
              <a:rPr lang="en-GB" sz="2000" dirty="0"/>
              <a:t> GRB </a:t>
            </a:r>
            <a:r>
              <a:rPr lang="en-GB" sz="2000" dirty="0" err="1"/>
              <a:t>visibili</a:t>
            </a:r>
            <a:r>
              <a:rPr lang="en-GB" sz="2000" dirty="0"/>
              <a:t> </a:t>
            </a:r>
            <a:r>
              <a:rPr lang="en-GB" sz="2000" dirty="0" err="1"/>
              <a:t>ogni</a:t>
            </a:r>
            <a:r>
              <a:rPr lang="en-GB" sz="2000" dirty="0"/>
              <a:t> </a:t>
            </a:r>
            <a:r>
              <a:rPr lang="en-GB" sz="2000" dirty="0" err="1"/>
              <a:t>giorno</a:t>
            </a:r>
            <a:r>
              <a:rPr lang="en-GB" sz="2000" dirty="0"/>
              <a:t> (in media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Due </a:t>
            </a:r>
            <a:r>
              <a:rPr lang="en-GB" sz="2000" dirty="0" err="1" smtClean="0"/>
              <a:t>popolazioni</a:t>
            </a:r>
            <a:r>
              <a:rPr lang="en-GB" sz="2000" dirty="0" smtClean="0"/>
              <a:t> di GRB individuate in base </a:t>
            </a:r>
            <a:r>
              <a:rPr lang="en-GB" sz="2000" dirty="0" err="1" smtClean="0"/>
              <a:t>alla</a:t>
            </a:r>
            <a:r>
              <a:rPr lang="en-GB" sz="2000" dirty="0" smtClean="0"/>
              <a:t> </a:t>
            </a:r>
            <a:r>
              <a:rPr lang="en-GB" sz="2000" dirty="0" err="1" smtClean="0"/>
              <a:t>loro</a:t>
            </a:r>
            <a:r>
              <a:rPr lang="en-GB" sz="2000" dirty="0" smtClean="0"/>
              <a:t> </a:t>
            </a:r>
            <a:r>
              <a:rPr lang="en-GB" sz="2000" dirty="0" err="1" smtClean="0"/>
              <a:t>durata</a:t>
            </a:r>
            <a:r>
              <a:rPr lang="en-GB" sz="2000" dirty="0"/>
              <a:t> </a:t>
            </a:r>
            <a:r>
              <a:rPr lang="en-GB" sz="2000" dirty="0" smtClean="0"/>
              <a:t>e </a:t>
            </a:r>
            <a:r>
              <a:rPr lang="en-GB" sz="2000" dirty="0" err="1" smtClean="0"/>
              <a:t>alla</a:t>
            </a:r>
            <a:r>
              <a:rPr lang="en-GB" sz="2000" dirty="0" smtClean="0"/>
              <a:t> forma </a:t>
            </a:r>
            <a:r>
              <a:rPr lang="en-GB" sz="2000" dirty="0" err="1" smtClean="0"/>
              <a:t>dello</a:t>
            </a:r>
            <a:r>
              <a:rPr lang="en-GB" sz="2000" dirty="0" smtClean="0"/>
              <a:t> </a:t>
            </a:r>
            <a:r>
              <a:rPr lang="en-GB" sz="2000" dirty="0" err="1" smtClean="0"/>
              <a:t>spettro</a:t>
            </a:r>
            <a:r>
              <a:rPr lang="en-GB" sz="2000" dirty="0"/>
              <a:t>.</a:t>
            </a:r>
          </a:p>
        </p:txBody>
      </p:sp>
      <p:pic>
        <p:nvPicPr>
          <p:cNvPr id="7" name="Picture 3" descr="4b_t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293" y="3974398"/>
            <a:ext cx="3479213" cy="248704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5281083" y="4955635"/>
            <a:ext cx="920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GRB </a:t>
            </a:r>
            <a:r>
              <a:rPr lang="en-GB" sz="1400" b="1" dirty="0" err="1" smtClean="0">
                <a:solidFill>
                  <a:schemeClr val="bg1"/>
                </a:solidFill>
              </a:rPr>
              <a:t>brevi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(&lt;=2 s)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202041" y="4150496"/>
            <a:ext cx="1003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GRB </a:t>
            </a:r>
            <a:r>
              <a:rPr lang="en-GB" sz="1400" b="1" dirty="0" err="1" smtClean="0">
                <a:solidFill>
                  <a:schemeClr val="bg1"/>
                </a:solidFill>
              </a:rPr>
              <a:t>lunghi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(&gt;2 s)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262759"/>
            <a:ext cx="3651076" cy="211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9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dirty="0" err="1" smtClean="0"/>
              <a:t>Spettro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radiazione</a:t>
            </a:r>
            <a:r>
              <a:rPr lang="en-GB" dirty="0" smtClean="0"/>
              <a:t> </a:t>
            </a:r>
            <a:r>
              <a:rPr lang="en-GB" dirty="0" err="1" smtClean="0"/>
              <a:t>emessa</a:t>
            </a:r>
            <a:r>
              <a:rPr lang="en-GB" dirty="0" smtClean="0"/>
              <a:t> </a:t>
            </a:r>
            <a:r>
              <a:rPr lang="en-GB" dirty="0" err="1" smtClean="0"/>
              <a:t>difficile</a:t>
            </a:r>
            <a:r>
              <a:rPr lang="en-GB" dirty="0" smtClean="0"/>
              <a:t> da </a:t>
            </a:r>
            <a:r>
              <a:rPr lang="en-GB" dirty="0" err="1" smtClean="0"/>
              <a:t>interpretare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err="1"/>
              <a:t>R</a:t>
            </a:r>
            <a:r>
              <a:rPr lang="en-GB" dirty="0" err="1" smtClean="0"/>
              <a:t>adiazione</a:t>
            </a:r>
            <a:r>
              <a:rPr lang="en-GB" dirty="0" smtClean="0"/>
              <a:t> di </a:t>
            </a:r>
            <a:r>
              <a:rPr lang="en-GB" dirty="0" err="1" smtClean="0"/>
              <a:t>tipo</a:t>
            </a:r>
            <a:r>
              <a:rPr lang="en-GB" dirty="0" smtClean="0"/>
              <a:t> </a:t>
            </a:r>
            <a:r>
              <a:rPr lang="en-GB" dirty="0" err="1" smtClean="0"/>
              <a:t>termico</a:t>
            </a:r>
            <a:r>
              <a:rPr lang="en-GB" dirty="0" smtClean="0"/>
              <a:t> e non </a:t>
            </a:r>
            <a:r>
              <a:rPr lang="en-GB" dirty="0" err="1" smtClean="0"/>
              <a:t>termico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74" b="374"/>
          <a:stretch>
            <a:fillRect/>
          </a:stretch>
        </p:blipFill>
        <p:spPr/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685800" y="309792"/>
            <a:ext cx="7772400" cy="94433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30 </a:t>
            </a:r>
            <a:r>
              <a:rPr lang="en-GB" dirty="0" err="1" smtClean="0"/>
              <a:t>anni</a:t>
            </a:r>
            <a:r>
              <a:rPr lang="en-GB" dirty="0" smtClean="0"/>
              <a:t> di </a:t>
            </a:r>
            <a:r>
              <a:rPr lang="en-GB" dirty="0" err="1" smtClean="0"/>
              <a:t>osservazioni</a:t>
            </a:r>
            <a:r>
              <a:rPr lang="en-GB" dirty="0" smtClean="0"/>
              <a:t> gamma  e </a:t>
            </a:r>
            <a:r>
              <a:rPr lang="en-GB" dirty="0" err="1" smtClean="0"/>
              <a:t>modelli</a:t>
            </a:r>
            <a:r>
              <a:rPr lang="en-GB" dirty="0" smtClean="0"/>
              <a:t> </a:t>
            </a:r>
            <a:r>
              <a:rPr lang="en-GB" dirty="0" err="1" smtClean="0"/>
              <a:t>teorici</a:t>
            </a:r>
            <a:r>
              <a:rPr lang="en-GB" dirty="0" smtClean="0"/>
              <a:t> (</a:t>
            </a:r>
            <a:r>
              <a:rPr lang="en-GB" dirty="0" err="1" smtClean="0"/>
              <a:t>oltre</a:t>
            </a:r>
            <a:r>
              <a:rPr lang="en-GB" dirty="0" smtClean="0"/>
              <a:t> 100!)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52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0187"/>
            <a:ext cx="7772400" cy="974165"/>
          </a:xfrm>
        </p:spPr>
        <p:txBody>
          <a:bodyPr>
            <a:normAutofit fontScale="90000"/>
          </a:bodyPr>
          <a:lstStyle/>
          <a:p>
            <a:r>
              <a:rPr lang="en-GB" dirty="0"/>
              <a:t>30 </a:t>
            </a:r>
            <a:r>
              <a:rPr lang="en-GB" dirty="0" err="1"/>
              <a:t>anni</a:t>
            </a:r>
            <a:r>
              <a:rPr lang="en-GB" dirty="0"/>
              <a:t> di </a:t>
            </a:r>
            <a:r>
              <a:rPr lang="en-GB" dirty="0" err="1"/>
              <a:t>osservazioni</a:t>
            </a:r>
            <a:r>
              <a:rPr lang="en-GB" dirty="0"/>
              <a:t> gamma  e </a:t>
            </a:r>
            <a:r>
              <a:rPr lang="en-GB" dirty="0" err="1"/>
              <a:t>modelli</a:t>
            </a:r>
            <a:r>
              <a:rPr lang="en-GB" dirty="0"/>
              <a:t> </a:t>
            </a:r>
            <a:r>
              <a:rPr lang="en-GB" dirty="0" err="1"/>
              <a:t>teorici</a:t>
            </a:r>
            <a:r>
              <a:rPr lang="en-GB" dirty="0"/>
              <a:t> (</a:t>
            </a:r>
            <a:r>
              <a:rPr lang="en-GB" dirty="0" err="1"/>
              <a:t>oltre</a:t>
            </a:r>
            <a:r>
              <a:rPr lang="en-GB" dirty="0"/>
              <a:t> 100!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810815"/>
            <a:ext cx="3810000" cy="41148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b="1" dirty="0">
                <a:solidFill>
                  <a:srgbClr val="FFFF00"/>
                </a:solidFill>
              </a:rPr>
              <a:t>Il </a:t>
            </a:r>
            <a:r>
              <a:rPr lang="en-GB" b="1" dirty="0" err="1">
                <a:solidFill>
                  <a:srgbClr val="FFFF00"/>
                </a:solidFill>
              </a:rPr>
              <a:t>modello</a:t>
            </a:r>
            <a:r>
              <a:rPr lang="en-GB" b="1" dirty="0">
                <a:solidFill>
                  <a:srgbClr val="FFFF00"/>
                </a:solidFill>
              </a:rPr>
              <a:t> a </a:t>
            </a:r>
            <a:r>
              <a:rPr lang="en-GB" b="1" dirty="0" err="1">
                <a:solidFill>
                  <a:srgbClr val="FFFF00"/>
                </a:solidFill>
              </a:rPr>
              <a:t>palla</a:t>
            </a:r>
            <a:r>
              <a:rPr lang="en-GB" b="1" dirty="0">
                <a:solidFill>
                  <a:srgbClr val="FFFF00"/>
                </a:solidFill>
              </a:rPr>
              <a:t> di </a:t>
            </a:r>
            <a:r>
              <a:rPr lang="en-GB" b="1" dirty="0" err="1" smtClean="0">
                <a:solidFill>
                  <a:srgbClr val="FFFF00"/>
                </a:solidFill>
              </a:rPr>
              <a:t>fuoco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GB" b="1" dirty="0" smtClean="0">
                <a:solidFill>
                  <a:srgbClr val="FFFF00"/>
                </a:solidFill>
              </a:rPr>
              <a:t>(fireball model)</a:t>
            </a:r>
          </a:p>
          <a:p>
            <a:r>
              <a:rPr lang="en-GB" dirty="0" err="1" smtClean="0"/>
              <a:t>Proposto</a:t>
            </a:r>
            <a:r>
              <a:rPr lang="en-GB" dirty="0" smtClean="0"/>
              <a:t> </a:t>
            </a:r>
            <a:r>
              <a:rPr lang="en-GB" dirty="0" err="1" smtClean="0"/>
              <a:t>nella</a:t>
            </a:r>
            <a:r>
              <a:rPr lang="en-GB" dirty="0" smtClean="0"/>
              <a:t> </a:t>
            </a:r>
            <a:r>
              <a:rPr lang="en-GB" dirty="0" err="1" smtClean="0"/>
              <a:t>sua</a:t>
            </a:r>
            <a:r>
              <a:rPr lang="en-GB" dirty="0" smtClean="0"/>
              <a:t> forma </a:t>
            </a:r>
            <a:r>
              <a:rPr lang="en-GB" dirty="0" err="1" smtClean="0"/>
              <a:t>attuale</a:t>
            </a:r>
            <a:r>
              <a:rPr lang="en-GB" dirty="0" smtClean="0"/>
              <a:t> </a:t>
            </a:r>
            <a:r>
              <a:rPr lang="en-GB" dirty="0" err="1" smtClean="0"/>
              <a:t>tra</a:t>
            </a:r>
            <a:r>
              <a:rPr lang="en-GB" dirty="0" smtClean="0"/>
              <a:t> 1992 e 1994.</a:t>
            </a:r>
          </a:p>
          <a:p>
            <a:r>
              <a:rPr lang="en-GB" dirty="0" err="1" smtClean="0"/>
              <a:t>Questo</a:t>
            </a:r>
            <a:r>
              <a:rPr lang="en-GB" dirty="0" smtClean="0"/>
              <a:t> </a:t>
            </a:r>
            <a:r>
              <a:rPr lang="en-GB" dirty="0" err="1" smtClean="0"/>
              <a:t>modello</a:t>
            </a:r>
            <a:r>
              <a:rPr lang="en-GB" dirty="0" smtClean="0"/>
              <a:t> </a:t>
            </a:r>
            <a:r>
              <a:rPr lang="en-GB" dirty="0" err="1" smtClean="0"/>
              <a:t>spiega</a:t>
            </a:r>
            <a:r>
              <a:rPr lang="en-GB" dirty="0" smtClean="0"/>
              <a:t> </a:t>
            </a:r>
            <a:r>
              <a:rPr lang="en-GB" dirty="0" err="1" smtClean="0"/>
              <a:t>cosa</a:t>
            </a:r>
            <a:r>
              <a:rPr lang="en-GB" dirty="0" smtClean="0"/>
              <a:t>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osserva</a:t>
            </a:r>
            <a:r>
              <a:rPr lang="en-GB" dirty="0" smtClean="0"/>
              <a:t> ma non chi </a:t>
            </a:r>
            <a:r>
              <a:rPr lang="en-GB" dirty="0" err="1" smtClean="0"/>
              <a:t>causa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fenomeno</a:t>
            </a:r>
            <a:r>
              <a:rPr lang="en-GB" dirty="0" smtClean="0"/>
              <a:t>.</a:t>
            </a:r>
          </a:p>
          <a:p>
            <a:r>
              <a:rPr lang="en-GB" dirty="0" err="1" smtClean="0"/>
              <a:t>Fa</a:t>
            </a:r>
            <a:r>
              <a:rPr lang="en-GB" dirty="0" smtClean="0"/>
              <a:t> </a:t>
            </a:r>
            <a:r>
              <a:rPr lang="en-GB" dirty="0" err="1" smtClean="0"/>
              <a:t>previsioni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ciò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potrebbe</a:t>
            </a:r>
            <a:r>
              <a:rPr lang="en-GB" dirty="0" smtClean="0"/>
              <a:t> </a:t>
            </a:r>
            <a:r>
              <a:rPr lang="en-GB" dirty="0" err="1" smtClean="0"/>
              <a:t>osservare</a:t>
            </a:r>
            <a:r>
              <a:rPr lang="en-GB" dirty="0" smtClean="0"/>
              <a:t> ad </a:t>
            </a:r>
            <a:r>
              <a:rPr lang="en-GB" dirty="0" err="1" smtClean="0"/>
              <a:t>altre</a:t>
            </a:r>
            <a:r>
              <a:rPr lang="en-GB" dirty="0" smtClean="0"/>
              <a:t> </a:t>
            </a:r>
            <a:r>
              <a:rPr lang="en-GB" dirty="0" err="1" smtClean="0"/>
              <a:t>frequenze</a:t>
            </a:r>
            <a:r>
              <a:rPr lang="en-GB" dirty="0" smtClean="0"/>
              <a:t>.</a:t>
            </a:r>
          </a:p>
          <a:p>
            <a:r>
              <a:rPr lang="en-GB" dirty="0" err="1" smtClean="0">
                <a:solidFill>
                  <a:srgbClr val="FFFF00"/>
                </a:solidFill>
              </a:rPr>
              <a:t>Prevede</a:t>
            </a:r>
            <a:r>
              <a:rPr lang="en-GB" dirty="0" smtClean="0">
                <a:solidFill>
                  <a:srgbClr val="FFFF00"/>
                </a:solidFill>
              </a:rPr>
              <a:t> un </a:t>
            </a:r>
            <a:r>
              <a:rPr lang="en-GB" dirty="0" err="1" smtClean="0">
                <a:solidFill>
                  <a:srgbClr val="FFFF00"/>
                </a:solidFill>
              </a:rPr>
              <a:t>bagliore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 smtClean="0">
                <a:solidFill>
                  <a:srgbClr val="FFFF00"/>
                </a:solidFill>
              </a:rPr>
              <a:t>residuo</a:t>
            </a:r>
            <a:r>
              <a:rPr lang="en-GB" dirty="0" smtClean="0">
                <a:solidFill>
                  <a:srgbClr val="FFFF00"/>
                </a:solidFill>
              </a:rPr>
              <a:t> (afterglow) </a:t>
            </a:r>
            <a:r>
              <a:rPr lang="en-GB" dirty="0" err="1" smtClean="0">
                <a:solidFill>
                  <a:srgbClr val="FFFF00"/>
                </a:solidFill>
              </a:rPr>
              <a:t>dopo</a:t>
            </a:r>
            <a:r>
              <a:rPr lang="en-GB" dirty="0" smtClean="0">
                <a:solidFill>
                  <a:srgbClr val="FFFF00"/>
                </a:solidFill>
              </a:rPr>
              <a:t> ore </a:t>
            </a:r>
            <a:r>
              <a:rPr lang="en-GB" dirty="0" err="1" smtClean="0">
                <a:solidFill>
                  <a:srgbClr val="FFFF00"/>
                </a:solidFill>
              </a:rPr>
              <a:t>dall’osservazione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 smtClean="0">
                <a:solidFill>
                  <a:srgbClr val="FFFF00"/>
                </a:solidFill>
              </a:rPr>
              <a:t>dell’emissione</a:t>
            </a:r>
            <a:r>
              <a:rPr lang="en-GB" dirty="0" smtClean="0">
                <a:solidFill>
                  <a:srgbClr val="FFFF00"/>
                </a:solidFill>
              </a:rPr>
              <a:t> gamma.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37" r="-368"/>
          <a:stretch/>
        </p:blipFill>
        <p:spPr>
          <a:xfrm>
            <a:off x="4464824" y="2679693"/>
            <a:ext cx="4536486" cy="268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5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20415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1997 – </a:t>
            </a:r>
            <a:r>
              <a:rPr lang="en-GB" dirty="0"/>
              <a:t>La </a:t>
            </a:r>
            <a:r>
              <a:rPr lang="en-GB" dirty="0" err="1"/>
              <a:t>rivoluzione</a:t>
            </a:r>
            <a:r>
              <a:rPr lang="en-GB" dirty="0"/>
              <a:t> di </a:t>
            </a:r>
            <a:r>
              <a:rPr lang="en-GB" dirty="0" err="1"/>
              <a:t>Beppo</a:t>
            </a:r>
            <a:r>
              <a:rPr lang="en-GB" dirty="0"/>
              <a:t>-</a:t>
            </a:r>
            <a:r>
              <a:rPr lang="en-GB" dirty="0" smtClean="0"/>
              <a:t>SAX</a:t>
            </a:r>
            <a:br>
              <a:rPr lang="en-GB" dirty="0" smtClean="0"/>
            </a:br>
            <a:r>
              <a:rPr lang="en-GB" dirty="0" err="1" smtClean="0"/>
              <a:t>Osservazioni</a:t>
            </a:r>
            <a:r>
              <a:rPr lang="en-GB" dirty="0" smtClean="0"/>
              <a:t> </a:t>
            </a:r>
            <a:r>
              <a:rPr lang="en-GB" dirty="0" err="1" smtClean="0"/>
              <a:t>Multifrequenza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Il satellite X </a:t>
            </a:r>
            <a:r>
              <a:rPr lang="en-GB" dirty="0" err="1" smtClean="0"/>
              <a:t>Beppo</a:t>
            </a:r>
            <a:r>
              <a:rPr lang="en-GB" dirty="0" smtClean="0"/>
              <a:t>-SAX (</a:t>
            </a:r>
            <a:r>
              <a:rPr lang="en-GB" dirty="0" err="1" smtClean="0"/>
              <a:t>italo-olandese</a:t>
            </a:r>
            <a:r>
              <a:rPr lang="en-GB" dirty="0" smtClean="0"/>
              <a:t>) </a:t>
            </a:r>
            <a:r>
              <a:rPr lang="en-GB" dirty="0" err="1" smtClean="0"/>
              <a:t>osserva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primo afterglow di un GRB </a:t>
            </a:r>
            <a:r>
              <a:rPr lang="en-GB" dirty="0" err="1" smtClean="0"/>
              <a:t>lungo</a:t>
            </a:r>
            <a:r>
              <a:rPr lang="en-GB" dirty="0"/>
              <a:t> </a:t>
            </a:r>
            <a:r>
              <a:rPr lang="en-GB" dirty="0" smtClean="0"/>
              <a:t>diverse ore </a:t>
            </a:r>
            <a:r>
              <a:rPr lang="en-GB" dirty="0" err="1" smtClean="0"/>
              <a:t>dopo</a:t>
            </a:r>
            <a:r>
              <a:rPr lang="en-GB" dirty="0" smtClean="0"/>
              <a:t> </a:t>
            </a:r>
            <a:r>
              <a:rPr lang="en-GB" dirty="0" err="1" smtClean="0"/>
              <a:t>l’osservazione</a:t>
            </a:r>
            <a:r>
              <a:rPr lang="en-GB" dirty="0" smtClean="0"/>
              <a:t> </a:t>
            </a:r>
            <a:r>
              <a:rPr lang="en-GB" dirty="0" err="1" smtClean="0"/>
              <a:t>nei</a:t>
            </a:r>
            <a:r>
              <a:rPr lang="en-GB" dirty="0" smtClean="0"/>
              <a:t> gamma. </a:t>
            </a:r>
            <a:r>
              <a:rPr lang="en-GB" dirty="0" smtClean="0">
                <a:solidFill>
                  <a:srgbClr val="FFFF00"/>
                </a:solidFill>
              </a:rPr>
              <a:t>La prima </a:t>
            </a:r>
            <a:r>
              <a:rPr lang="en-GB" dirty="0" err="1" smtClean="0">
                <a:solidFill>
                  <a:srgbClr val="FFFF00"/>
                </a:solidFill>
              </a:rPr>
              <a:t>rivoluzione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 smtClean="0">
                <a:solidFill>
                  <a:srgbClr val="FFFF00"/>
                </a:solidFill>
              </a:rPr>
              <a:t>nello</a:t>
            </a:r>
            <a:r>
              <a:rPr lang="en-GB" dirty="0" smtClean="0">
                <a:solidFill>
                  <a:srgbClr val="FFFF00"/>
                </a:solidFill>
              </a:rPr>
              <a:t> studio </a:t>
            </a:r>
            <a:r>
              <a:rPr lang="en-GB" dirty="0" err="1" smtClean="0">
                <a:solidFill>
                  <a:srgbClr val="FFFF00"/>
                </a:solidFill>
              </a:rPr>
              <a:t>dei</a:t>
            </a:r>
            <a:r>
              <a:rPr lang="en-GB" dirty="0" smtClean="0">
                <a:solidFill>
                  <a:srgbClr val="FFFF00"/>
                </a:solidFill>
              </a:rPr>
              <a:t> GRB.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La </a:t>
            </a:r>
            <a:r>
              <a:rPr lang="en-GB" dirty="0" err="1" smtClean="0"/>
              <a:t>precisione</a:t>
            </a:r>
            <a:r>
              <a:rPr lang="en-GB" dirty="0" smtClean="0"/>
              <a:t> con cui </a:t>
            </a:r>
            <a:r>
              <a:rPr lang="en-GB" dirty="0" err="1" smtClean="0"/>
              <a:t>fornisce</a:t>
            </a:r>
            <a:r>
              <a:rPr lang="en-GB" dirty="0" smtClean="0"/>
              <a:t> la </a:t>
            </a:r>
            <a:r>
              <a:rPr lang="en-GB" dirty="0" err="1" smtClean="0"/>
              <a:t>posizione</a:t>
            </a:r>
            <a:r>
              <a:rPr lang="en-GB" dirty="0" smtClean="0"/>
              <a:t> del GRB </a:t>
            </a:r>
            <a:r>
              <a:rPr lang="en-GB" dirty="0" err="1" smtClean="0"/>
              <a:t>permette</a:t>
            </a:r>
            <a:r>
              <a:rPr lang="en-GB" dirty="0" smtClean="0"/>
              <a:t> di </a:t>
            </a:r>
            <a:r>
              <a:rPr lang="en-GB" dirty="0" err="1" smtClean="0"/>
              <a:t>effetuare</a:t>
            </a:r>
            <a:r>
              <a:rPr lang="en-GB" dirty="0" smtClean="0"/>
              <a:t> </a:t>
            </a:r>
            <a:r>
              <a:rPr lang="en-GB" dirty="0" err="1" smtClean="0"/>
              <a:t>osservazioni</a:t>
            </a:r>
            <a:r>
              <a:rPr lang="en-GB" dirty="0" smtClean="0"/>
              <a:t> a </a:t>
            </a:r>
            <a:r>
              <a:rPr lang="en-GB" dirty="0" err="1" smtClean="0"/>
              <a:t>tutte</a:t>
            </a:r>
            <a:r>
              <a:rPr lang="en-GB" dirty="0" smtClean="0"/>
              <a:t> le </a:t>
            </a:r>
            <a:r>
              <a:rPr lang="en-GB" dirty="0" err="1" smtClean="0"/>
              <a:t>altre</a:t>
            </a:r>
            <a:r>
              <a:rPr lang="en-GB" dirty="0" smtClean="0"/>
              <a:t> </a:t>
            </a:r>
            <a:r>
              <a:rPr lang="en-GB" dirty="0" err="1" smtClean="0"/>
              <a:t>frequenze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704" r="3704"/>
          <a:stretch>
            <a:fillRect/>
          </a:stretch>
        </p:blipFill>
        <p:spPr>
          <a:xfrm>
            <a:off x="8283522" y="158751"/>
            <a:ext cx="695756" cy="751416"/>
          </a:xfr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1840" y="1551523"/>
            <a:ext cx="4174378" cy="236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ot_gro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1840" y="4012137"/>
            <a:ext cx="4174378" cy="2083863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09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5513</TotalTime>
  <Words>1172</Words>
  <Application>Microsoft Macintosh PowerPoint</Application>
  <PresentationFormat>Presentazione su schermo (4:3)</PresentationFormat>
  <Paragraphs>137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Tema di Office</vt:lpstr>
      <vt:lpstr>ESPLOSIONI COSMICHE: I GAMMA-RAY BURST</vt:lpstr>
      <vt:lpstr>Lo Spettro elettromagnetico</vt:lpstr>
      <vt:lpstr>Radiazione termica e non</vt:lpstr>
      <vt:lpstr>1967 – La scoperta dei lampi gamma</vt:lpstr>
      <vt:lpstr>30 anni di osservazioni gamma  e modelli teorici (oltre 100!)</vt:lpstr>
      <vt:lpstr>30 anni di osservazioni gamma  e modelli teorici (oltre 100!)</vt:lpstr>
      <vt:lpstr>30 anni di osservazioni gamma  e modelli teorici (oltre 100!)</vt:lpstr>
      <vt:lpstr>30 anni di osservazioni gamma  e modelli teorici (oltre 100!)</vt:lpstr>
      <vt:lpstr>1997 – La rivoluzione di Beppo-SAX Osservazioni Multifrequenza</vt:lpstr>
      <vt:lpstr>GRB: le più grandi esplosioni dell’Universo</vt:lpstr>
      <vt:lpstr>La rivoluzione di Beppo-SAX</vt:lpstr>
      <vt:lpstr>Ipotesi sui progenitori dei GRB</vt:lpstr>
      <vt:lpstr>Il modello a palla di fuoco e origine dei GRB lunghi</vt:lpstr>
      <vt:lpstr>2004 - Swift e la seconda rivoluzione </vt:lpstr>
      <vt:lpstr>2005 – Identificazione della galassia ospite di un GRB breve</vt:lpstr>
      <vt:lpstr>Origine dei GRB corti </vt:lpstr>
      <vt:lpstr>2008 – Arriva Fermi !</vt:lpstr>
      <vt:lpstr>2017 – Terza Rivoluzione Osservazioni Multimessaggero </vt:lpstr>
      <vt:lpstr>GRB170817:  un GRB unusuale!</vt:lpstr>
      <vt:lpstr>Grazie per l’attenzione</vt:lpstr>
      <vt:lpstr>Swift e la seconda rivoluzione </vt:lpstr>
      <vt:lpstr>Forma geometrica  della sorgente: Getto o Sfera?</vt:lpstr>
      <vt:lpstr>Come si è formato il sistema binario di Stelle di neutroni</vt:lpstr>
    </vt:vector>
  </TitlesOfParts>
  <Company>Dopartimento di Fisica e Geologia - INFN Perugi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ASTRONOMIA 2020</dc:title>
  <dc:creator>Gino Tosti</dc:creator>
  <cp:lastModifiedBy>Gino Tosti</cp:lastModifiedBy>
  <cp:revision>141</cp:revision>
  <dcterms:created xsi:type="dcterms:W3CDTF">2015-11-27T12:34:12Z</dcterms:created>
  <dcterms:modified xsi:type="dcterms:W3CDTF">2017-10-23T22:43:43Z</dcterms:modified>
</cp:coreProperties>
</file>